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omments/modernComment_24B_A2F3D572.xml" ContentType="application/vnd.ms-powerpoint.comments+xml"/>
  <Override PartName="/ppt/comments/modernComment_26C_2A3E0476.xml" ContentType="application/vnd.ms-powerpoint.comments+xml"/>
  <Override PartName="/ppt/comments/modernComment_270_41A743EB.xml" ContentType="application/vnd.ms-powerpoint.comment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4"/>
  </p:sldMasterIdLst>
  <p:notesMasterIdLst>
    <p:notesMasterId r:id="rId30"/>
  </p:notesMasterIdLst>
  <p:handoutMasterIdLst>
    <p:handoutMasterId r:id="rId31"/>
  </p:handoutMasterIdLst>
  <p:sldIdLst>
    <p:sldId id="435" r:id="rId5"/>
    <p:sldId id="436" r:id="rId6"/>
    <p:sldId id="258" r:id="rId7"/>
    <p:sldId id="437" r:id="rId8"/>
    <p:sldId id="452" r:id="rId9"/>
    <p:sldId id="438" r:id="rId10"/>
    <p:sldId id="439" r:id="rId11"/>
    <p:sldId id="406" r:id="rId12"/>
    <p:sldId id="403" r:id="rId13"/>
    <p:sldId id="277" r:id="rId14"/>
    <p:sldId id="278" r:id="rId15"/>
    <p:sldId id="440" r:id="rId16"/>
    <p:sldId id="582" r:id="rId17"/>
    <p:sldId id="583" r:id="rId18"/>
    <p:sldId id="584" r:id="rId19"/>
    <p:sldId id="518" r:id="rId20"/>
    <p:sldId id="587" r:id="rId21"/>
    <p:sldId id="620" r:id="rId22"/>
    <p:sldId id="624" r:id="rId23"/>
    <p:sldId id="461" r:id="rId24"/>
    <p:sldId id="441" r:id="rId25"/>
    <p:sldId id="378" r:id="rId26"/>
    <p:sldId id="442" r:id="rId27"/>
    <p:sldId id="300" r:id="rId28"/>
    <p:sldId id="301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1C333A"/>
        </a:solidFill>
        <a:effectLst/>
        <a:uFillTx/>
        <a:latin typeface="+mn-lt"/>
        <a:ea typeface="+mn-ea"/>
        <a:cs typeface="+mn-cs"/>
        <a:sym typeface="Px Grotesk Light"/>
      </a:defRPr>
    </a:lvl1pPr>
    <a:lvl2pPr marL="0" marR="0" indent="4572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1C333A"/>
        </a:solidFill>
        <a:effectLst/>
        <a:uFillTx/>
        <a:latin typeface="+mn-lt"/>
        <a:ea typeface="+mn-ea"/>
        <a:cs typeface="+mn-cs"/>
        <a:sym typeface="Px Grotesk Light"/>
      </a:defRPr>
    </a:lvl2pPr>
    <a:lvl3pPr marL="0" marR="0" indent="9144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1C333A"/>
        </a:solidFill>
        <a:effectLst/>
        <a:uFillTx/>
        <a:latin typeface="+mn-lt"/>
        <a:ea typeface="+mn-ea"/>
        <a:cs typeface="+mn-cs"/>
        <a:sym typeface="Px Grotesk Light"/>
      </a:defRPr>
    </a:lvl3pPr>
    <a:lvl4pPr marL="0" marR="0" indent="13716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1C333A"/>
        </a:solidFill>
        <a:effectLst/>
        <a:uFillTx/>
        <a:latin typeface="+mn-lt"/>
        <a:ea typeface="+mn-ea"/>
        <a:cs typeface="+mn-cs"/>
        <a:sym typeface="Px Grotesk Light"/>
      </a:defRPr>
    </a:lvl4pPr>
    <a:lvl5pPr marL="0" marR="0" indent="18288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1C333A"/>
        </a:solidFill>
        <a:effectLst/>
        <a:uFillTx/>
        <a:latin typeface="+mn-lt"/>
        <a:ea typeface="+mn-ea"/>
        <a:cs typeface="+mn-cs"/>
        <a:sym typeface="Px Grotesk Light"/>
      </a:defRPr>
    </a:lvl5pPr>
    <a:lvl6pPr marL="0" marR="0" indent="22860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1C333A"/>
        </a:solidFill>
        <a:effectLst/>
        <a:uFillTx/>
        <a:latin typeface="+mn-lt"/>
        <a:ea typeface="+mn-ea"/>
        <a:cs typeface="+mn-cs"/>
        <a:sym typeface="Px Grotesk Light"/>
      </a:defRPr>
    </a:lvl6pPr>
    <a:lvl7pPr marL="0" marR="0" indent="27432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1C333A"/>
        </a:solidFill>
        <a:effectLst/>
        <a:uFillTx/>
        <a:latin typeface="+mn-lt"/>
        <a:ea typeface="+mn-ea"/>
        <a:cs typeface="+mn-cs"/>
        <a:sym typeface="Px Grotesk Light"/>
      </a:defRPr>
    </a:lvl7pPr>
    <a:lvl8pPr marL="0" marR="0" indent="32004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1C333A"/>
        </a:solidFill>
        <a:effectLst/>
        <a:uFillTx/>
        <a:latin typeface="+mn-lt"/>
        <a:ea typeface="+mn-ea"/>
        <a:cs typeface="+mn-cs"/>
        <a:sym typeface="Px Grotesk Light"/>
      </a:defRPr>
    </a:lvl8pPr>
    <a:lvl9pPr marL="0" marR="0" indent="3657600" algn="l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1C333A"/>
        </a:solidFill>
        <a:effectLst/>
        <a:uFillTx/>
        <a:latin typeface="+mn-lt"/>
        <a:ea typeface="+mn-ea"/>
        <a:cs typeface="+mn-cs"/>
        <a:sym typeface="Px Grotesk Light"/>
      </a:defRPr>
    </a:lvl9pPr>
  </p:defaultTextStyle>
  <p:extLst>
    <p:ext uri="{521415D9-36F7-43E2-AB2F-B90AF26B5E84}">
      <p14:sectionLst xmlns:p14="http://schemas.microsoft.com/office/powerpoint/2010/main">
        <p14:section name="Default Section" id="{104ACBC2-4635-47BA-99B1-C3BBC48BD88A}">
          <p14:sldIdLst>
            <p14:sldId id="435"/>
            <p14:sldId id="436"/>
            <p14:sldId id="258"/>
            <p14:sldId id="437"/>
            <p14:sldId id="452"/>
            <p14:sldId id="438"/>
            <p14:sldId id="439"/>
            <p14:sldId id="406"/>
            <p14:sldId id="403"/>
            <p14:sldId id="277"/>
            <p14:sldId id="278"/>
            <p14:sldId id="440"/>
            <p14:sldId id="582"/>
            <p14:sldId id="583"/>
            <p14:sldId id="584"/>
            <p14:sldId id="518"/>
            <p14:sldId id="587"/>
            <p14:sldId id="620"/>
            <p14:sldId id="624"/>
            <p14:sldId id="461"/>
            <p14:sldId id="441"/>
            <p14:sldId id="378"/>
            <p14:sldId id="442"/>
            <p14:sldId id="300"/>
            <p14:sldId id="301"/>
          </p14:sldIdLst>
        </p14:section>
        <p14:section name="Untitled Section" id="{A4D8ADAA-7CC8-4B81-BC56-A6BBECDDB1D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C0FF00-6D03-F04C-D8B6-89576A4D1272}" name="Beck Goodloe" initials="BG" userId="S::Beck@furnomaterials.com::c5e311a1-f744-4f24-82cb-3678d79c0131" providerId="AD"/>
  <p188:author id="{08C8250F-19A2-CB8D-B8E8-546D41B98730}" name="Gurinder Nagra" initials="" userId="S::gurinder@furno.com::33304a67-9c8f-4a02-97b6-19e5553f376a" providerId="AD"/>
  <p188:author id="{F919BE22-AC63-D199-3762-968C31ED3641}" name="Prasanth Alapati" initials="PA" userId="S::prasanth@furnomaterials.com::16bd6a4d-4d71-420e-9e14-f67eff105e7d" providerId="AD"/>
  <p188:author id="{5C3B596D-6653-0D96-EDF6-8F10B6D0E993}" name="Brenda Haendler" initials="BH" userId="S::Brenda@breakthroughenergy.org::0dfcfc62-39d5-4659-a7df-174e1ccbf289" providerId="AD"/>
  <p188:author id="{403BBBB9-5D7E-AD58-40F6-26A4C4A85E28}" name="Brenda Haendler" initials="BH" userId="S::brenda@breakthroughenergy.org::0dfcfc62-39d5-4659-a7df-174e1ccbf289" providerId="AD"/>
  <p188:author id="{D40CF3BA-2D7C-17F4-30BF-A598A3C85458}" name="Kiersten Jakobsen" initials="KJ" userId="S::kiersten@furno.com::7753c8b9-46a5-4351-a1aa-1d23443e1d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FEB"/>
    <a:srgbClr val="ED7D31"/>
    <a:srgbClr val="4473C3"/>
    <a:srgbClr val="4F6CFF"/>
    <a:srgbClr val="000000"/>
    <a:srgbClr val="C6C4BC"/>
    <a:srgbClr val="FF8383"/>
    <a:srgbClr val="FF42A1"/>
    <a:srgbClr val="FFFFFF"/>
    <a:srgbClr val="EAE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BBFC77FB-9ED0-4EC9-95AA-A1379042E648}" styleName="">
    <a:tblBg/>
    <a:wholeTbl>
      <a:tcTxStyle b="off" i="off">
        <a:fontRef idx="minor">
          <a:srgbClr val="1C333A"/>
        </a:fontRef>
        <a:srgbClr val="1C333A"/>
      </a:tcTxStyle>
      <a:tcStyle>
        <a:tcBdr>
          <a:left>
            <a:ln w="6350" cap="flat">
              <a:solidFill>
                <a:srgbClr val="F0EFEB"/>
              </a:solidFill>
              <a:prstDash val="solid"/>
              <a:miter lim="400000"/>
            </a:ln>
          </a:left>
          <a:right>
            <a:ln w="6350" cap="flat">
              <a:solidFill>
                <a:srgbClr val="F0EFEB"/>
              </a:solidFill>
              <a:prstDash val="solid"/>
              <a:miter lim="400000"/>
            </a:ln>
          </a:right>
          <a:top>
            <a:ln w="6350" cap="flat">
              <a:solidFill>
                <a:srgbClr val="F0EFEB"/>
              </a:solidFill>
              <a:prstDash val="solid"/>
              <a:miter lim="400000"/>
            </a:ln>
          </a:top>
          <a:bottom>
            <a:ln w="6350" cap="flat">
              <a:solidFill>
                <a:srgbClr val="F0EFEB"/>
              </a:solidFill>
              <a:prstDash val="solid"/>
              <a:miter lim="400000"/>
            </a:ln>
          </a:bottom>
          <a:insideH>
            <a:ln w="6350" cap="flat">
              <a:solidFill>
                <a:srgbClr val="F0EFEB"/>
              </a:solidFill>
              <a:prstDash val="solid"/>
              <a:miter lim="400000"/>
            </a:ln>
          </a:insideH>
          <a:insideV>
            <a:ln w="6350" cap="flat">
              <a:solidFill>
                <a:srgbClr val="F0EFE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Ref idx="minor">
          <a:srgbClr val="1C333A"/>
        </a:fontRef>
        <a:srgbClr val="1C333A"/>
      </a:tcTxStyle>
      <a:tcStyle>
        <a:tcBdr>
          <a:left>
            <a:ln w="12700" cap="flat">
              <a:solidFill>
                <a:srgbClr val="C5C3BD"/>
              </a:solidFill>
              <a:prstDash val="solid"/>
              <a:miter lim="400000"/>
            </a:ln>
          </a:left>
          <a:right>
            <a:ln w="6350" cap="flat">
              <a:solidFill>
                <a:srgbClr val="F0EFEB"/>
              </a:solidFill>
              <a:prstDash val="solid"/>
              <a:miter lim="400000"/>
            </a:ln>
          </a:right>
          <a:top>
            <a:ln w="6350" cap="flat">
              <a:solidFill>
                <a:srgbClr val="F0EFEB"/>
              </a:solidFill>
              <a:prstDash val="solid"/>
              <a:miter lim="400000"/>
            </a:ln>
          </a:top>
          <a:bottom>
            <a:ln w="6350" cap="flat">
              <a:solidFill>
                <a:srgbClr val="F0EFEB"/>
              </a:solidFill>
              <a:prstDash val="solid"/>
              <a:miter lim="400000"/>
            </a:ln>
          </a:bottom>
          <a:insideH>
            <a:ln w="6350" cap="flat">
              <a:solidFill>
                <a:srgbClr val="F0EFEB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5CCCD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0EFEB"/>
              </a:solidFill>
              <a:prstDash val="solid"/>
              <a:miter lim="400000"/>
            </a:ln>
          </a:left>
          <a:right>
            <a:ln w="12700" cap="flat">
              <a:solidFill>
                <a:srgbClr val="F0EFEB"/>
              </a:solidFill>
              <a:prstDash val="solid"/>
              <a:miter lim="400000"/>
            </a:ln>
          </a:right>
          <a:top>
            <a:ln w="25400" cap="flat">
              <a:solidFill>
                <a:srgbClr val="F0EFEB"/>
              </a:solidFill>
              <a:prstDash val="solid"/>
              <a:miter lim="400000"/>
            </a:ln>
          </a:top>
          <a:bottom>
            <a:ln w="12700" cap="flat">
              <a:solidFill>
                <a:srgbClr val="F0EFEB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0EFEB"/>
              </a:solidFill>
              <a:prstDash val="solid"/>
              <a:miter lim="400000"/>
            </a:ln>
          </a:insideV>
        </a:tcBdr>
        <a:fill>
          <a:solidFill>
            <a:srgbClr val="C5CCCD"/>
          </a:solidFill>
        </a:fill>
      </a:tcStyle>
    </a:lastRow>
    <a:firstRow>
      <a:tcTxStyle b="on" i="off">
        <a:fontRef idx="minor">
          <a:srgbClr val="F0EFEB"/>
        </a:fontRef>
        <a:srgbClr val="F0EFEB"/>
      </a:tcTxStyle>
      <a:tcStyle>
        <a:tcBdr>
          <a:left>
            <a:ln w="6350" cap="flat">
              <a:solidFill>
                <a:srgbClr val="F0EFEB"/>
              </a:solidFill>
              <a:prstDash val="solid"/>
              <a:miter lim="400000"/>
            </a:ln>
          </a:left>
          <a:right>
            <a:ln w="6350" cap="flat">
              <a:solidFill>
                <a:srgbClr val="F0EFEB"/>
              </a:solidFill>
              <a:prstDash val="solid"/>
              <a:miter lim="400000"/>
            </a:ln>
          </a:right>
          <a:top>
            <a:ln w="12700" cap="flat">
              <a:solidFill>
                <a:srgbClr val="C5C3BD"/>
              </a:solidFill>
              <a:prstDash val="solid"/>
              <a:miter lim="400000"/>
            </a:ln>
          </a:top>
          <a:bottom>
            <a:ln w="6350" cap="flat">
              <a:solidFill>
                <a:srgbClr val="F0EFEB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6350" cap="flat">
              <a:solidFill>
                <a:srgbClr val="F0EFEB"/>
              </a:solidFill>
              <a:prstDash val="solid"/>
              <a:miter lim="400000"/>
            </a:ln>
          </a:insideV>
        </a:tcBdr>
        <a:fill>
          <a:solidFill>
            <a:srgbClr val="1C333A"/>
          </a:solidFill>
        </a:fill>
      </a:tcStyle>
    </a:firstRow>
  </a:tblStyle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92"/>
    <p:restoredTop sz="94836"/>
  </p:normalViewPr>
  <p:slideViewPr>
    <p:cSldViewPr snapToGrid="0">
      <p:cViewPr varScale="1">
        <p:scale>
          <a:sx n="44" d="100"/>
          <a:sy n="44" d="100"/>
        </p:scale>
        <p:origin x="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 Haendler" userId="0dfcfc62-39d5-4659-a7df-174e1ccbf289" providerId="ADAL" clId="{6147A5A8-4F50-463E-8331-55ADE5FD73DC}"/>
    <pc:docChg chg="delSld modSection">
      <pc:chgData name="Brenda Haendler" userId="0dfcfc62-39d5-4659-a7df-174e1ccbf289" providerId="ADAL" clId="{6147A5A8-4F50-463E-8331-55ADE5FD73DC}" dt="2024-03-19T18:50:47.890" v="0" actId="2696"/>
      <pc:docMkLst>
        <pc:docMk/>
      </pc:docMkLst>
      <pc:sldChg chg="del">
        <pc:chgData name="Brenda Haendler" userId="0dfcfc62-39d5-4659-a7df-174e1ccbf289" providerId="ADAL" clId="{6147A5A8-4F50-463E-8331-55ADE5FD73DC}" dt="2024-03-19T18:50:47.890" v="0" actId="2696"/>
        <pc:sldMkLst>
          <pc:docMk/>
          <pc:sldMk cId="0" sldId="28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rasanthalapati\Downloads\RawMeal1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furnomaterialsinc.sharepoint.com/sites/furno/Furno%20WorkSpace/Furno-Phase1/Business/Furno%20Admin%20Resources/Quarterly_Technical_Documents/2022/Q4%202022/Photo%20resources/Furno%20emiss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furnomaterialsinc.sharepoint.com/sites/furno/Furno%20WorkSpace/Furno-Phase1/Technology/Combustion%20Experiments/Mountain%20View%20Testing/Labscale%20testing/XRD%20Ozinga%20Samp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'From Clinker FP'!$F$3</c:f>
              <c:strCache>
                <c:ptCount val="1"/>
                <c:pt idx="0">
                  <c:v>LSF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F0EC">
                  <a:alpha val="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32-3C45-A305-7C048A2713BB}"/>
              </c:ext>
            </c:extLst>
          </c:dPt>
          <c:val>
            <c:numRef>
              <c:f>'From Clinker FP'!$G$3</c:f>
              <c:numCache>
                <c:formatCode>General</c:formatCode>
                <c:ptCount val="1"/>
                <c:pt idx="0">
                  <c:v>100.88825217045513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32-3C45-A305-7C048A271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00"/>
        <c:axId val="165659304"/>
        <c:axId val="165657816"/>
      </c:barChart>
      <c:catAx>
        <c:axId val="165659304"/>
        <c:scaling>
          <c:orientation val="minMax"/>
        </c:scaling>
        <c:delete val="1"/>
        <c:axPos val="b"/>
        <c:majorTickMark val="none"/>
        <c:minorTickMark val="none"/>
        <c:tickLblPos val="nextTo"/>
        <c:crossAx val="165657816"/>
        <c:crosses val="autoZero"/>
        <c:auto val="1"/>
        <c:lblAlgn val="ctr"/>
        <c:lblOffset val="100"/>
        <c:noMultiLvlLbl val="0"/>
      </c:catAx>
      <c:valAx>
        <c:axId val="165657816"/>
        <c:scaling>
          <c:orientation val="minMax"/>
          <c:max val="100"/>
          <c:min val="4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/>
                  <a:t>Energy efficiency (%)</a:t>
                </a:r>
              </a:p>
            </c:rich>
          </c:tx>
          <c:layout>
            <c:manualLayout>
              <c:xMode val="edge"/>
              <c:yMode val="edge"/>
              <c:x val="0"/>
              <c:y val="0.256771375970516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2">
                      <a:lumMod val="50000"/>
                    </a:schemeClr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1656593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2">
              <a:lumMod val="50000"/>
            </a:schemeClr>
          </a:solidFill>
          <a:latin typeface="Avenir Book" panose="02000503020000020003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66770920601771"/>
          <c:y val="4.6412458016058353E-2"/>
          <c:w val="0.66706884515590137"/>
          <c:h val="0.877010343893151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 (3)'!$C$44:$D$44</c:f>
              <c:strCache>
                <c:ptCount val="2"/>
                <c:pt idx="0">
                  <c:v>CO</c:v>
                </c:pt>
                <c:pt idx="1">
                  <c:v>NOx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57-C54B-98D2-521D20A337AA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57-C54B-98D2-521D20A337AA}"/>
              </c:ext>
            </c:extLst>
          </c:dPt>
          <c:val>
            <c:numRef>
              <c:f>'1 (3)'!$C$45:$D$45</c:f>
              <c:numCache>
                <c:formatCode>General</c:formatCode>
                <c:ptCount val="2"/>
                <c:pt idx="0">
                  <c:v>435</c:v>
                </c:pt>
                <c:pt idx="1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57-C54B-98D2-521D20A33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9791744"/>
        <c:axId val="1859822976"/>
      </c:barChart>
      <c:catAx>
        <c:axId val="1859791744"/>
        <c:scaling>
          <c:orientation val="minMax"/>
        </c:scaling>
        <c:delete val="1"/>
        <c:axPos val="b"/>
        <c:majorTickMark val="none"/>
        <c:minorTickMark val="none"/>
        <c:tickLblPos val="nextTo"/>
        <c:crossAx val="1859822976"/>
        <c:crosses val="autoZero"/>
        <c:auto val="1"/>
        <c:lblAlgn val="ctr"/>
        <c:lblOffset val="100"/>
        <c:noMultiLvlLbl val="0"/>
      </c:catAx>
      <c:valAx>
        <c:axId val="185982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1859791744"/>
        <c:crosses val="autoZero"/>
        <c:crossBetween val="between"/>
        <c:majorUnit val="100"/>
        <c:min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3904765700455"/>
          <c:y val="2.3265627228519232E-2"/>
          <c:w val="1"/>
          <c:h val="0.6844374751882063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0076B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9D-764C-B689-36E2CAD6CF64}"/>
              </c:ext>
            </c:extLst>
          </c:dPt>
          <c:dPt>
            <c:idx val="1"/>
            <c:bubble3D val="0"/>
            <c:spPr>
              <a:solidFill>
                <a:srgbClr val="1EB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9D-764C-B689-36E2CAD6CF64}"/>
              </c:ext>
            </c:extLst>
          </c:dPt>
          <c:dPt>
            <c:idx val="2"/>
            <c:bubble3D val="0"/>
            <c:spPr>
              <a:solidFill>
                <a:srgbClr val="F271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9D-764C-B689-36E2CAD6CF64}"/>
              </c:ext>
            </c:extLst>
          </c:dPt>
          <c:dPt>
            <c:idx val="3"/>
            <c:bubble3D val="0"/>
            <c:spPr>
              <a:solidFill>
                <a:srgbClr val="00A2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39D-764C-B689-36E2CAD6CF64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39D-764C-B689-36E2CAD6CF64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39D-764C-B689-36E2CAD6CF64}"/>
              </c:ext>
            </c:extLst>
          </c:dPt>
          <c:dLbls>
            <c:dLbl>
              <c:idx val="0"/>
              <c:layout>
                <c:manualLayout>
                  <c:x val="-0.22244456399471804"/>
                  <c:y val="-0.12673914932818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9D-764C-B689-36E2CAD6CF64}"/>
                </c:ext>
              </c:extLst>
            </c:dLbl>
            <c:dLbl>
              <c:idx val="1"/>
              <c:layout>
                <c:manualLayout>
                  <c:x val="0.12684152333067553"/>
                  <c:y val="-3.9124962413255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9D-764C-B689-36E2CAD6CF64}"/>
                </c:ext>
              </c:extLst>
            </c:dLbl>
            <c:dLbl>
              <c:idx val="2"/>
              <c:layout>
                <c:manualLayout>
                  <c:x val="9.9309510041613633E-2"/>
                  <c:y val="2.3654439959774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9D-764C-B689-36E2CAD6CF64}"/>
                </c:ext>
              </c:extLst>
            </c:dLbl>
            <c:dLbl>
              <c:idx val="3"/>
              <c:layout>
                <c:manualLayout>
                  <c:x val="0.11023353705408295"/>
                  <c:y val="8.41454795523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9D-764C-B689-36E2CAD6CF64}"/>
                </c:ext>
              </c:extLst>
            </c:dLbl>
            <c:dLbl>
              <c:idx val="4"/>
              <c:layout>
                <c:manualLayout>
                  <c:x val="6.2470386853817138E-2"/>
                  <c:y val="7.4183657506387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9D-764C-B689-36E2CAD6CF64}"/>
                </c:ext>
              </c:extLst>
            </c:dLbl>
            <c:dLbl>
              <c:idx val="5"/>
              <c:layout>
                <c:manualLayout>
                  <c:x val="1.726809591779702E-2"/>
                  <c:y val="3.9286437794050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9D-764C-B689-36E2CAD6CF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XRD!$A$1:$A$6</c:f>
              <c:strCache>
                <c:ptCount val="6"/>
                <c:pt idx="0">
                  <c:v>C3S</c:v>
                </c:pt>
                <c:pt idx="1">
                  <c:v>C2S</c:v>
                </c:pt>
                <c:pt idx="2">
                  <c:v>C3A</c:v>
                </c:pt>
                <c:pt idx="3">
                  <c:v>C4AF</c:v>
                </c:pt>
                <c:pt idx="4">
                  <c:v>CaO</c:v>
                </c:pt>
                <c:pt idx="5">
                  <c:v>MgO</c:v>
                </c:pt>
              </c:strCache>
            </c:strRef>
          </c:cat>
          <c:val>
            <c:numRef>
              <c:f>XRD!$B$1:$B$6</c:f>
              <c:numCache>
                <c:formatCode>0</c:formatCode>
                <c:ptCount val="6"/>
                <c:pt idx="0">
                  <c:v>66.053333333333327</c:v>
                </c:pt>
                <c:pt idx="1">
                  <c:v>10.026666666666667</c:v>
                </c:pt>
                <c:pt idx="2">
                  <c:v>3.6333333333333333</c:v>
                </c:pt>
                <c:pt idx="3">
                  <c:v>10.426666666666668</c:v>
                </c:pt>
                <c:pt idx="4">
                  <c:v>5.996666666666667</c:v>
                </c:pt>
                <c:pt idx="5">
                  <c:v>3.8366666666666673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39D-764C-B689-36E2CAD6CF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95048256407549"/>
          <c:y val="0.75416542891585747"/>
          <c:w val="0.75528986411378118"/>
          <c:h val="0.193917170170069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>
                  <a:lumMod val="50000"/>
                </a:schemeClr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2">
              <a:lumMod val="50000"/>
            </a:schemeClr>
          </a:solidFill>
          <a:latin typeface="Avenir Book" panose="02000503020000020003" pitchFamily="2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82758"/>
          <c:y val="4.5208900000000003E-2"/>
          <c:w val="0.78348600000000002"/>
          <c:h val="0.7541909999999999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ln w="12700" cap="flat">
              <a:noFill/>
              <a:miter lim="400000"/>
            </a:ln>
            <a:effectLst>
              <a:outerShdw blurRad="50800" dir="18900000" algn="tl">
                <a:srgbClr val="000000">
                  <a:alpha val="75000"/>
                </a:srgbClr>
              </a:outerShdw>
            </a:effectLst>
          </c:spPr>
          <c:marker>
            <c:symbol val="circle"/>
            <c:size val="9"/>
            <c:spPr>
              <a:solidFill>
                <a:srgbClr val="FF0000"/>
              </a:solidFill>
              <a:ln w="9525" cap="flat">
                <a:noFill/>
                <a:miter lim="400000"/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>
                <a:solidFill>
                  <a:srgbClr val="4C8B9E"/>
                </a:solidFill>
                <a:prstDash val="solid"/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6"/>
                <c:pt idx="0">
                  <c:v>9.4640000000000002E-3</c:v>
                </c:pt>
                <c:pt idx="1">
                  <c:v>9.4640000000000002E-3</c:v>
                </c:pt>
                <c:pt idx="2">
                  <c:v>1.4196E-2</c:v>
                </c:pt>
                <c:pt idx="3">
                  <c:v>1.2618000000000001E-2</c:v>
                </c:pt>
                <c:pt idx="4">
                  <c:v>9.4640000000000002E-3</c:v>
                </c:pt>
                <c:pt idx="5">
                  <c:v>5.9940000000000002E-3</c:v>
                </c:pt>
              </c:numLit>
            </c:plus>
            <c:minus>
              <c:numLit>
                <c:formatCode>General</c:formatCode>
                <c:ptCount val="6"/>
                <c:pt idx="0">
                  <c:v>9.4640000000000002E-3</c:v>
                </c:pt>
                <c:pt idx="1">
                  <c:v>9.4640000000000002E-3</c:v>
                </c:pt>
                <c:pt idx="2">
                  <c:v>1.4196E-2</c:v>
                </c:pt>
                <c:pt idx="3">
                  <c:v>1.2618000000000001E-2</c:v>
                </c:pt>
                <c:pt idx="4">
                  <c:v>9.4640000000000002E-3</c:v>
                </c:pt>
                <c:pt idx="5">
                  <c:v>5.9940000000000002E-3</c:v>
                </c:pt>
              </c:numLit>
            </c:minus>
            <c:spPr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xVal>
            <c:numRef>
              <c:f>Sheet1!$B$2:$G$2</c:f>
              <c:numCache>
                <c:formatCode>General</c:formatCode>
                <c:ptCount val="6"/>
                <c:pt idx="0">
                  <c:v>0.479495</c:v>
                </c:pt>
                <c:pt idx="1">
                  <c:v>0.65457399999999999</c:v>
                </c:pt>
                <c:pt idx="2">
                  <c:v>0.69716100000000003</c:v>
                </c:pt>
                <c:pt idx="3">
                  <c:v>0.74290199999999995</c:v>
                </c:pt>
                <c:pt idx="4">
                  <c:v>0.839117</c:v>
                </c:pt>
                <c:pt idx="5">
                  <c:v>0.79700300000000002</c:v>
                </c:pt>
              </c:numCache>
            </c:numRef>
          </c:xVal>
          <c:yVal>
            <c:numRef>
              <c:f>Sheet1!$B$3:$G$3</c:f>
              <c:numCache>
                <c:formatCode>General</c:formatCode>
                <c:ptCount val="6"/>
                <c:pt idx="0">
                  <c:v>0.51269200000000004</c:v>
                </c:pt>
                <c:pt idx="1">
                  <c:v>0.64648099999999997</c:v>
                </c:pt>
                <c:pt idx="2">
                  <c:v>0.69260699999999997</c:v>
                </c:pt>
                <c:pt idx="3">
                  <c:v>0.73980900000000005</c:v>
                </c:pt>
                <c:pt idx="4">
                  <c:v>0.79299399999999998</c:v>
                </c:pt>
                <c:pt idx="5">
                  <c:v>0.82232899999999998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BB-844C-AFC0-DCA61AD369E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Series2</c:v>
                </c:pt>
              </c:strCache>
            </c:strRef>
          </c:tx>
          <c:spPr>
            <a:ln w="25400" cap="rnd">
              <a:solidFill>
                <a:srgbClr val="535353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Sheet1!$B$4:$G$4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Sheet1!$B$5:$G$5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EBB-844C-AFC0-DCA61AD36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  <c:max val="1"/>
        </c:scaling>
        <c:delete val="0"/>
        <c:axPos val="b"/>
        <c:majorGridlines>
          <c:spPr>
            <a:ln w="12700" cap="flat">
              <a:solidFill>
                <a:srgbClr val="D4E5EA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200" b="0" i="0" u="none" strike="noStrike">
                    <a:solidFill>
                      <a:srgbClr val="234048"/>
                    </a:solidFill>
                    <a:latin typeface="Px Grotesk Light"/>
                  </a:defRPr>
                </a:pPr>
                <a:r>
                  <a:rPr lang="en-US" sz="1200" b="0" i="0" u="none" strike="noStrike">
                    <a:solidFill>
                      <a:srgbClr val="234048"/>
                    </a:solidFill>
                    <a:latin typeface="Px Grotesk Light"/>
                  </a:rPr>
                  <a:t>Measured clinker formation (%)</a:t>
                </a:r>
              </a:p>
            </c:rich>
          </c:tx>
          <c:overlay val="1"/>
        </c:title>
        <c:numFmt formatCode="0.00" sourceLinked="0"/>
        <c:majorTickMark val="in"/>
        <c:minorTickMark val="none"/>
        <c:tickLblPos val="nextTo"/>
        <c:spPr>
          <a:ln w="22225" cap="flat">
            <a:solidFill>
              <a:srgbClr val="3A251E"/>
            </a:solidFill>
            <a:prstDash val="solid"/>
            <a:round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234048"/>
                </a:solidFill>
                <a:latin typeface="Px Grotesk Light"/>
              </a:defRPr>
            </a:pPr>
            <a:endParaRPr lang="en-US"/>
          </a:p>
        </c:txPr>
        <c:crossAx val="2094734553"/>
        <c:crosses val="autoZero"/>
        <c:crossBetween val="between"/>
        <c:majorUnit val="0.25"/>
        <c:minorUnit val="0.125"/>
      </c:valAx>
      <c:valAx>
        <c:axId val="2094734553"/>
        <c:scaling>
          <c:orientation val="minMax"/>
          <c:max val="1"/>
        </c:scaling>
        <c:delete val="0"/>
        <c:axPos val="l"/>
        <c:majorGridlines>
          <c:spPr>
            <a:ln w="12700" cap="flat">
              <a:solidFill>
                <a:srgbClr val="D4E5EA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200" b="0" i="0" u="none" strike="noStrike">
                    <a:solidFill>
                      <a:srgbClr val="151515"/>
                    </a:solidFill>
                    <a:latin typeface="Px Grotesk Light"/>
                  </a:defRPr>
                </a:pPr>
                <a:r>
                  <a:rPr lang="en-US" sz="1200" b="0" i="0" u="none" strike="noStrike">
                    <a:solidFill>
                      <a:srgbClr val="151515"/>
                    </a:solidFill>
                    <a:latin typeface="Px Grotesk Light"/>
                  </a:rPr>
                  <a:t>Predicted clinker formation (%)</a:t>
                </a:r>
              </a:p>
            </c:rich>
          </c:tx>
          <c:overlay val="1"/>
        </c:title>
        <c:numFmt formatCode="0.00" sourceLinked="0"/>
        <c:majorTickMark val="in"/>
        <c:minorTickMark val="none"/>
        <c:tickLblPos val="nextTo"/>
        <c:spPr>
          <a:ln w="22225" cap="flat">
            <a:solidFill>
              <a:srgbClr val="3A251E"/>
            </a:solidFill>
            <a:prstDash val="solid"/>
            <a:round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234048"/>
                </a:solidFill>
                <a:latin typeface="Px Grotesk Light"/>
              </a:defRPr>
            </a:pPr>
            <a:endParaRPr lang="en-US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758"/>
          <c:y val="4.5208900000000003E-2"/>
          <c:w val="0.78348600000000002"/>
          <c:h val="0.7541909999999999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ln w="12700" cap="flat">
              <a:noFill/>
              <a:miter lim="400000"/>
            </a:ln>
            <a:effectLst>
              <a:outerShdw blurRad="50800" dir="18900000" algn="tl">
                <a:srgbClr val="000000">
                  <a:alpha val="75000"/>
                </a:srgbClr>
              </a:outerShdw>
            </a:effectLst>
          </c:spPr>
          <c:marker>
            <c:symbol val="circle"/>
            <c:size val="9"/>
            <c:spPr>
              <a:solidFill>
                <a:srgbClr val="FF0000"/>
              </a:solidFill>
              <a:ln w="9525" cap="flat">
                <a:noFill/>
                <a:miter lim="400000"/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>
                <a:solidFill>
                  <a:srgbClr val="4C8B9E"/>
                </a:solidFill>
                <a:prstDash val="solid"/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6"/>
                <c:pt idx="0">
                  <c:v>9.4640000000000002E-3</c:v>
                </c:pt>
                <c:pt idx="1">
                  <c:v>9.4640000000000002E-3</c:v>
                </c:pt>
                <c:pt idx="2">
                  <c:v>1.4196E-2</c:v>
                </c:pt>
                <c:pt idx="3">
                  <c:v>1.2618000000000001E-2</c:v>
                </c:pt>
                <c:pt idx="4">
                  <c:v>9.4640000000000002E-3</c:v>
                </c:pt>
                <c:pt idx="5">
                  <c:v>5.9940000000000002E-3</c:v>
                </c:pt>
              </c:numLit>
            </c:plus>
            <c:minus>
              <c:numLit>
                <c:formatCode>General</c:formatCode>
                <c:ptCount val="6"/>
                <c:pt idx="0">
                  <c:v>9.4640000000000002E-3</c:v>
                </c:pt>
                <c:pt idx="1">
                  <c:v>9.4640000000000002E-3</c:v>
                </c:pt>
                <c:pt idx="2">
                  <c:v>1.4196E-2</c:v>
                </c:pt>
                <c:pt idx="3">
                  <c:v>1.2618000000000001E-2</c:v>
                </c:pt>
                <c:pt idx="4">
                  <c:v>9.4640000000000002E-3</c:v>
                </c:pt>
                <c:pt idx="5">
                  <c:v>5.9940000000000002E-3</c:v>
                </c:pt>
              </c:numLit>
            </c:minus>
            <c:spPr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xVal>
            <c:numRef>
              <c:f>Sheet1!$B$2:$G$2</c:f>
              <c:numCache>
                <c:formatCode>General</c:formatCode>
                <c:ptCount val="6"/>
                <c:pt idx="0">
                  <c:v>0.479495</c:v>
                </c:pt>
                <c:pt idx="1">
                  <c:v>0.65457399999999999</c:v>
                </c:pt>
                <c:pt idx="2">
                  <c:v>0.69716100000000003</c:v>
                </c:pt>
                <c:pt idx="3">
                  <c:v>0.74290199999999995</c:v>
                </c:pt>
                <c:pt idx="4">
                  <c:v>0.839117</c:v>
                </c:pt>
                <c:pt idx="5">
                  <c:v>0.79700300000000002</c:v>
                </c:pt>
              </c:numCache>
            </c:numRef>
          </c:xVal>
          <c:yVal>
            <c:numRef>
              <c:f>Sheet1!$B$3:$G$3</c:f>
              <c:numCache>
                <c:formatCode>General</c:formatCode>
                <c:ptCount val="6"/>
                <c:pt idx="0">
                  <c:v>0.51269200000000004</c:v>
                </c:pt>
                <c:pt idx="1">
                  <c:v>0.64648099999999997</c:v>
                </c:pt>
                <c:pt idx="2">
                  <c:v>0.69260699999999997</c:v>
                </c:pt>
                <c:pt idx="3">
                  <c:v>0.73980900000000005</c:v>
                </c:pt>
                <c:pt idx="4">
                  <c:v>0.79299399999999998</c:v>
                </c:pt>
                <c:pt idx="5">
                  <c:v>0.82232899999999998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C0-F047-A0BE-BC409FBBB0B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Series2</c:v>
                </c:pt>
              </c:strCache>
            </c:strRef>
          </c:tx>
          <c:spPr>
            <a:ln w="25400" cap="rnd">
              <a:solidFill>
                <a:srgbClr val="535353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Sheet1!$B$4:$G$4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Sheet1!$B$5:$G$5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7C0-F047-A0BE-BC409FBBB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  <c:max val="1"/>
        </c:scaling>
        <c:delete val="0"/>
        <c:axPos val="b"/>
        <c:majorGridlines>
          <c:spPr>
            <a:ln w="12700" cap="flat">
              <a:solidFill>
                <a:srgbClr val="D4E5EA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/>
                </a:pPr>
                <a:r>
                  <a:rPr lang="en-US"/>
                  <a:t>Measured clinker formation (%)</a:t>
                </a:r>
              </a:p>
            </c:rich>
          </c:tx>
          <c:overlay val="1"/>
        </c:title>
        <c:numFmt formatCode="0.00" sourceLinked="0"/>
        <c:majorTickMark val="in"/>
        <c:minorTickMark val="none"/>
        <c:tickLblPos val="nextTo"/>
        <c:spPr>
          <a:ln w="22225" cap="flat">
            <a:solidFill>
              <a:srgbClr val="3A251E"/>
            </a:solidFill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2094734553"/>
        <c:crosses val="autoZero"/>
        <c:crossBetween val="between"/>
        <c:majorUnit val="0.25"/>
        <c:minorUnit val="0.125"/>
      </c:valAx>
      <c:valAx>
        <c:axId val="2094734553"/>
        <c:scaling>
          <c:orientation val="minMax"/>
          <c:max val="1"/>
        </c:scaling>
        <c:delete val="0"/>
        <c:axPos val="l"/>
        <c:majorGridlines>
          <c:spPr>
            <a:ln w="12700" cap="flat">
              <a:solidFill>
                <a:srgbClr val="D4E5EA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/>
                  <a:t>Predicted clinker formation (%)</a:t>
                </a:r>
              </a:p>
            </c:rich>
          </c:tx>
          <c:overlay val="1"/>
        </c:title>
        <c:numFmt formatCode="0.00" sourceLinked="0"/>
        <c:majorTickMark val="in"/>
        <c:minorTickMark val="none"/>
        <c:tickLblPos val="nextTo"/>
        <c:spPr>
          <a:ln w="22225" cap="flat">
            <a:solidFill>
              <a:srgbClr val="3A251E"/>
            </a:solidFill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400">
          <a:solidFill>
            <a:srgbClr val="000000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24B_A2F3D57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BA1D38-AE41-E745-9C57-9A740497BF5E}" authorId="{08C8250F-19A2-CB8D-B8E8-546D41B98730}" status="resolved" created="2023-09-24T20:55:41.27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33888882" sldId="587"/>
      <ac:spMk id="22" creationId="{7ED2313E-DD45-C9CC-EAC3-7DDDE6B714BC}"/>
      <ac:txMk cp="38" len="27">
        <ac:context len="87" hash="3537180226"/>
      </ac:txMk>
    </ac:txMkLst>
    <p188:pos x="3617562" y="866446"/>
    <p188:txBody>
      <a:bodyPr/>
      <a:lstStyle/>
      <a:p>
        <a:r>
          <a:rPr lang="en-US"/>
          <a:t>Maybe, Furno’s clinker is so potent, we need less to meet the standard in the market.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09-25T01:58:58.555" authorId="{D40CF3BA-2D7C-17F4-30BF-A598A3C85458}"/>
          </p223:rxn>
        </p223:reactions>
      </p:ext>
    </p188:extLst>
  </p188:cm>
</p188:cmLst>
</file>

<file path=ppt/comments/modernComment_26C_2A3E04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068AF92-0A3F-A644-9034-B868497386CF}" authorId="{08C8250F-19A2-CB8D-B8E8-546D41B98730}" status="resolved" created="2023-09-24T20:57:09.05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08707446" sldId="620"/>
      <ac:spMk id="22" creationId="{7ED2313E-DD45-C9CC-EAC3-7DDDE6B714BC}"/>
      <ac:txMk cp="47" len="69">
        <ac:context len="117" hash="3794414908"/>
      </ac:txMk>
    </ac:txMkLst>
    <p188:pos x="3276599" y="866446"/>
    <p188:txBody>
      <a:bodyPr/>
      <a:lstStyle/>
      <a:p>
        <a:r>
          <a:rPr lang="en-US"/>
          <a:t>Instead of add water maybe ‘ We just dilute it’, because the act of adding limestone filler will be what acts as the dilutant in our case. </a:t>
        </a:r>
      </a:p>
    </p188:txBody>
  </p188:cm>
</p188:cmLst>
</file>

<file path=ppt/comments/modernComment_270_41A743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035E08-71F4-6640-9793-484855D09FA8}" authorId="{08C8250F-19A2-CB8D-B8E8-546D41B98730}" status="resolved" created="2023-09-24T20:57:09.05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96939185" sldId="622"/>
      <ac:spMk id="22" creationId="{7ED2313E-DD45-C9CC-EAC3-7DDDE6B714BC}"/>
      <ac:txMk cp="44" len="18">
        <ac:context len="63" hash="2929164813"/>
      </ac:txMk>
    </ac:txMkLst>
    <p188:txBody>
      <a:bodyPr/>
      <a:lstStyle/>
      <a:p>
        <a:r>
          <a:rPr lang="en-US"/>
          <a:t>Instead of add water maybe ‘ We just dilute it’, because the act of adding limestone filler will be what acts as the dilutant in our case.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08204A-35C0-87DA-E21A-9EA47D6B1B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82659-576F-16FD-F6E9-E0417CBB09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83794-D23A-448E-AEBE-90202BA7FC90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AE40F-8257-395D-E790-80DD85F78D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73CAEE-D45D-8771-6920-4D338D2F30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A8BAE-019E-4202-955D-73D940E2D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5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all here for impact</a:t>
            </a:r>
          </a:p>
        </p:txBody>
      </p:sp>
    </p:spTree>
    <p:extLst>
      <p:ext uri="{BB962C8B-B14F-4D97-AF65-F5344CB8AC3E}">
        <p14:creationId xmlns:p14="http://schemas.microsoft.com/office/powerpoint/2010/main" val="2325728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0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0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91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make making cement easy for you. You put the right materials and fuels in in, we guarantee clinker comes out. </a:t>
            </a:r>
          </a:p>
        </p:txBody>
      </p:sp>
    </p:spTree>
    <p:extLst>
      <p:ext uri="{BB962C8B-B14F-4D97-AF65-F5344CB8AC3E}">
        <p14:creationId xmlns:p14="http://schemas.microsoft.com/office/powerpoint/2010/main" val="351194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1" y="11859863"/>
            <a:ext cx="21971006" cy="636982"/>
          </a:xfrm>
          <a:prstGeom prst="rect">
            <a:avLst/>
          </a:prstGeom>
        </p:spPr>
        <p:txBody>
          <a:bodyPr lIns="22859" tIns="22859" rIns="22859" bIns="22859" numCol="1" spcCol="38100"/>
          <a:lstStyle>
            <a:lvl1pPr marL="0" indent="0" defTabSz="817244">
              <a:lnSpc>
                <a:spcPct val="100000"/>
              </a:lnSpc>
              <a:spcBef>
                <a:spcPts val="0"/>
              </a:spcBef>
              <a:buSzTx/>
              <a:buNone/>
              <a:defRPr sz="3400" b="1"/>
            </a:lvl1pPr>
            <a:lvl2pPr marL="1651000" indent="-431800" defTabSz="817244">
              <a:lnSpc>
                <a:spcPct val="100000"/>
              </a:lnSpc>
              <a:spcBef>
                <a:spcPts val="0"/>
              </a:spcBef>
              <a:defRPr sz="3400" b="1"/>
            </a:lvl2pPr>
            <a:lvl3pPr marL="2870200" indent="-431800" defTabSz="817244">
              <a:lnSpc>
                <a:spcPct val="100000"/>
              </a:lnSpc>
              <a:spcBef>
                <a:spcPts val="0"/>
              </a:spcBef>
              <a:defRPr sz="3400" b="1"/>
            </a:lvl3pPr>
            <a:lvl4pPr marL="4089400" indent="-431800" defTabSz="817244">
              <a:lnSpc>
                <a:spcPct val="100000"/>
              </a:lnSpc>
              <a:spcBef>
                <a:spcPts val="0"/>
              </a:spcBef>
              <a:defRPr sz="3400" b="1"/>
            </a:lvl4pPr>
            <a:lvl5pPr marL="5308600" indent="-431800" defTabSz="817244">
              <a:lnSpc>
                <a:spcPct val="100000"/>
              </a:lnSpc>
              <a:spcBef>
                <a:spcPts val="0"/>
              </a:spcBef>
              <a:defRPr sz="34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7" y="2574988"/>
            <a:ext cx="21971006" cy="4648204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3" y="7223190"/>
            <a:ext cx="21971002" cy="190500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06198" y="13066238"/>
            <a:ext cx="323807" cy="328295"/>
          </a:xfrm>
          <a:prstGeom prst="rect">
            <a:avLst/>
          </a:prstGeom>
        </p:spPr>
        <p:txBody>
          <a:bodyPr/>
          <a:lstStyle>
            <a:lvl1pPr>
              <a:defRPr>
                <a:latin typeface="Usual"/>
                <a:ea typeface="Usual"/>
                <a:cs typeface="Usual"/>
                <a:sym typeface="Usu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28635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1"/>
            <a:ext cx="21971000" cy="3874318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82484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4"/>
            <a:ext cx="21971000" cy="7241588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4800" b="1" spc="-248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4800" b="1" spc="-248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4800" b="1" spc="-248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4800" b="1" spc="-248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4800" b="1" spc="-248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22859" tIns="22859" rIns="22859" bIns="22859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32484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2" y="10675453"/>
            <a:ext cx="20200056" cy="636982"/>
          </a:xfrm>
          <a:prstGeom prst="rect">
            <a:avLst/>
          </a:prstGeom>
        </p:spPr>
        <p:txBody>
          <a:bodyPr lIns="22859" tIns="22859" rIns="22859" bIns="22859" numCol="1" spcCol="38100"/>
          <a:lstStyle>
            <a:lvl1pPr marL="0" indent="0" defTabSz="817244">
              <a:lnSpc>
                <a:spcPct val="100000"/>
              </a:lnSpc>
              <a:spcBef>
                <a:spcPts val="0"/>
              </a:spcBef>
              <a:buSzTx/>
              <a:buNone/>
              <a:defRPr sz="3400" b="1"/>
            </a:lvl1pPr>
            <a:lvl2pPr marL="1651000" indent="-431800" defTabSz="817244">
              <a:lnSpc>
                <a:spcPct val="100000"/>
              </a:lnSpc>
              <a:spcBef>
                <a:spcPts val="0"/>
              </a:spcBef>
              <a:defRPr sz="3400" b="1"/>
            </a:lvl2pPr>
            <a:lvl3pPr marL="2870200" indent="-431800" defTabSz="817244">
              <a:lnSpc>
                <a:spcPct val="100000"/>
              </a:lnSpc>
              <a:spcBef>
                <a:spcPts val="0"/>
              </a:spcBef>
              <a:defRPr sz="3400" b="1"/>
            </a:lvl3pPr>
            <a:lvl4pPr marL="4089400" indent="-431800" defTabSz="817244">
              <a:lnSpc>
                <a:spcPct val="100000"/>
              </a:lnSpc>
              <a:spcBef>
                <a:spcPts val="0"/>
              </a:spcBef>
              <a:defRPr sz="3400" b="1"/>
            </a:lvl4pPr>
            <a:lvl5pPr marL="5308600" indent="-431800" defTabSz="817244">
              <a:lnSpc>
                <a:spcPct val="100000"/>
              </a:lnSpc>
              <a:spcBef>
                <a:spcPts val="0"/>
              </a:spcBef>
              <a:defRPr sz="34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0" y="4939861"/>
            <a:ext cx="20876160" cy="3836282"/>
          </a:xfrm>
          <a:prstGeom prst="rect">
            <a:avLst/>
          </a:prstGeom>
        </p:spPr>
        <p:txBody>
          <a:bodyPr numCol="1" spcCol="38100"/>
          <a:lstStyle>
            <a:lvl1pPr marL="469900" indent="-300878">
              <a:spcBef>
                <a:spcPts val="0"/>
              </a:spcBef>
              <a:buSzTx/>
              <a:buNone/>
              <a:defRPr sz="84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68678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1" y="1016001"/>
            <a:ext cx="7439102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2"/>
            <a:ext cx="10439400" cy="1215018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74445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37840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80958" y="12977287"/>
            <a:ext cx="298159" cy="3282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306647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sual - triple w/ title">
    <p:bg>
      <p:bgPr>
        <a:solidFill>
          <a:srgbClr val="F0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"/>
          <p:cNvSpPr/>
          <p:nvPr/>
        </p:nvSpPr>
        <p:spPr>
          <a:xfrm rot="16200000">
            <a:off x="-123676" y="11988030"/>
            <a:ext cx="1837148" cy="32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75" y="0"/>
                </a:moveTo>
                <a:lnTo>
                  <a:pt x="853" y="0"/>
                </a:lnTo>
                <a:cubicBezTo>
                  <a:pt x="801" y="0"/>
                  <a:pt x="752" y="110"/>
                  <a:pt x="718" y="316"/>
                </a:cubicBezTo>
                <a:lnTo>
                  <a:pt x="57" y="4001"/>
                </a:lnTo>
                <a:cubicBezTo>
                  <a:pt x="20" y="4207"/>
                  <a:pt x="0" y="4482"/>
                  <a:pt x="0" y="4757"/>
                </a:cubicBezTo>
                <a:lnTo>
                  <a:pt x="0" y="21050"/>
                </a:lnTo>
                <a:cubicBezTo>
                  <a:pt x="0" y="21353"/>
                  <a:pt x="44" y="21586"/>
                  <a:pt x="96" y="21586"/>
                </a:cubicBezTo>
                <a:lnTo>
                  <a:pt x="676" y="21586"/>
                </a:lnTo>
                <a:cubicBezTo>
                  <a:pt x="730" y="21586"/>
                  <a:pt x="772" y="21339"/>
                  <a:pt x="772" y="21050"/>
                </a:cubicBezTo>
                <a:lnTo>
                  <a:pt x="772" y="12732"/>
                </a:lnTo>
                <a:lnTo>
                  <a:pt x="3773" y="12732"/>
                </a:lnTo>
                <a:cubicBezTo>
                  <a:pt x="3827" y="12732"/>
                  <a:pt x="3869" y="12484"/>
                  <a:pt x="3869" y="12196"/>
                </a:cubicBezTo>
                <a:lnTo>
                  <a:pt x="3869" y="9171"/>
                </a:lnTo>
                <a:cubicBezTo>
                  <a:pt x="3869" y="8868"/>
                  <a:pt x="3824" y="8634"/>
                  <a:pt x="3773" y="8634"/>
                </a:cubicBezTo>
                <a:lnTo>
                  <a:pt x="774" y="8634"/>
                </a:lnTo>
                <a:lnTo>
                  <a:pt x="774" y="6256"/>
                </a:lnTo>
                <a:cubicBezTo>
                  <a:pt x="774" y="5060"/>
                  <a:pt x="947" y="4097"/>
                  <a:pt x="1161" y="4097"/>
                </a:cubicBezTo>
                <a:lnTo>
                  <a:pt x="3775" y="4097"/>
                </a:lnTo>
                <a:cubicBezTo>
                  <a:pt x="3829" y="4097"/>
                  <a:pt x="3871" y="3850"/>
                  <a:pt x="3871" y="3561"/>
                </a:cubicBezTo>
                <a:lnTo>
                  <a:pt x="3871" y="536"/>
                </a:lnTo>
                <a:cubicBezTo>
                  <a:pt x="3871" y="247"/>
                  <a:pt x="3827" y="0"/>
                  <a:pt x="3775" y="0"/>
                </a:cubicBezTo>
                <a:close/>
                <a:moveTo>
                  <a:pt x="8421" y="0"/>
                </a:moveTo>
                <a:lnTo>
                  <a:pt x="7841" y="0"/>
                </a:lnTo>
                <a:cubicBezTo>
                  <a:pt x="7787" y="0"/>
                  <a:pt x="7745" y="247"/>
                  <a:pt x="7745" y="536"/>
                </a:cubicBezTo>
                <a:lnTo>
                  <a:pt x="7745" y="15330"/>
                </a:lnTo>
                <a:cubicBezTo>
                  <a:pt x="7745" y="16527"/>
                  <a:pt x="7572" y="17489"/>
                  <a:pt x="7358" y="17489"/>
                </a:cubicBezTo>
                <a:lnTo>
                  <a:pt x="5809" y="17489"/>
                </a:lnTo>
                <a:cubicBezTo>
                  <a:pt x="5595" y="17489"/>
                  <a:pt x="5422" y="16527"/>
                  <a:pt x="5422" y="15330"/>
                </a:cubicBezTo>
                <a:lnTo>
                  <a:pt x="5422" y="536"/>
                </a:lnTo>
                <a:cubicBezTo>
                  <a:pt x="5422" y="234"/>
                  <a:pt x="5378" y="0"/>
                  <a:pt x="5326" y="0"/>
                </a:cubicBezTo>
                <a:lnTo>
                  <a:pt x="4747" y="0"/>
                </a:lnTo>
                <a:cubicBezTo>
                  <a:pt x="4692" y="0"/>
                  <a:pt x="4650" y="247"/>
                  <a:pt x="4650" y="536"/>
                </a:cubicBezTo>
                <a:lnTo>
                  <a:pt x="4650" y="16829"/>
                </a:lnTo>
                <a:cubicBezTo>
                  <a:pt x="4650" y="17118"/>
                  <a:pt x="4670" y="17393"/>
                  <a:pt x="4707" y="17599"/>
                </a:cubicBezTo>
                <a:lnTo>
                  <a:pt x="5368" y="21284"/>
                </a:lnTo>
                <a:cubicBezTo>
                  <a:pt x="5405" y="21490"/>
                  <a:pt x="5454" y="21600"/>
                  <a:pt x="5506" y="21600"/>
                </a:cubicBezTo>
                <a:lnTo>
                  <a:pt x="7666" y="21600"/>
                </a:lnTo>
                <a:cubicBezTo>
                  <a:pt x="7718" y="21600"/>
                  <a:pt x="7767" y="21490"/>
                  <a:pt x="7802" y="21284"/>
                </a:cubicBezTo>
                <a:lnTo>
                  <a:pt x="8462" y="17599"/>
                </a:lnTo>
                <a:cubicBezTo>
                  <a:pt x="8499" y="17393"/>
                  <a:pt x="8519" y="17118"/>
                  <a:pt x="8519" y="16829"/>
                </a:cubicBezTo>
                <a:lnTo>
                  <a:pt x="8519" y="536"/>
                </a:lnTo>
                <a:cubicBezTo>
                  <a:pt x="8517" y="247"/>
                  <a:pt x="8472" y="0"/>
                  <a:pt x="8421" y="0"/>
                </a:cubicBezTo>
                <a:close/>
                <a:moveTo>
                  <a:pt x="10839" y="0"/>
                </a:moveTo>
                <a:lnTo>
                  <a:pt x="12292" y="0"/>
                </a:lnTo>
                <a:cubicBezTo>
                  <a:pt x="12346" y="0"/>
                  <a:pt x="12388" y="247"/>
                  <a:pt x="12388" y="536"/>
                </a:cubicBezTo>
                <a:lnTo>
                  <a:pt x="12388" y="3561"/>
                </a:lnTo>
                <a:cubicBezTo>
                  <a:pt x="12388" y="3864"/>
                  <a:pt x="12344" y="4097"/>
                  <a:pt x="12292" y="4097"/>
                </a:cubicBezTo>
                <a:lnTo>
                  <a:pt x="10452" y="4097"/>
                </a:lnTo>
                <a:cubicBezTo>
                  <a:pt x="10238" y="4097"/>
                  <a:pt x="10065" y="5060"/>
                  <a:pt x="10065" y="6256"/>
                </a:cubicBezTo>
                <a:lnTo>
                  <a:pt x="10065" y="21050"/>
                </a:lnTo>
                <a:cubicBezTo>
                  <a:pt x="10065" y="21353"/>
                  <a:pt x="10021" y="21586"/>
                  <a:pt x="9969" y="21586"/>
                </a:cubicBezTo>
                <a:lnTo>
                  <a:pt x="9390" y="21586"/>
                </a:lnTo>
                <a:cubicBezTo>
                  <a:pt x="9335" y="21586"/>
                  <a:pt x="9293" y="21339"/>
                  <a:pt x="9293" y="21050"/>
                </a:cubicBezTo>
                <a:lnTo>
                  <a:pt x="9293" y="4757"/>
                </a:lnTo>
                <a:cubicBezTo>
                  <a:pt x="9293" y="4468"/>
                  <a:pt x="9313" y="4194"/>
                  <a:pt x="9350" y="4001"/>
                </a:cubicBezTo>
                <a:lnTo>
                  <a:pt x="10011" y="316"/>
                </a:lnTo>
                <a:cubicBezTo>
                  <a:pt x="10048" y="110"/>
                  <a:pt x="10097" y="0"/>
                  <a:pt x="10147" y="0"/>
                </a:cubicBezTo>
                <a:lnTo>
                  <a:pt x="10839" y="0"/>
                </a:lnTo>
                <a:close/>
                <a:moveTo>
                  <a:pt x="21543" y="4001"/>
                </a:moveTo>
                <a:lnTo>
                  <a:pt x="20882" y="316"/>
                </a:lnTo>
                <a:cubicBezTo>
                  <a:pt x="20845" y="110"/>
                  <a:pt x="20796" y="0"/>
                  <a:pt x="20747" y="0"/>
                </a:cubicBezTo>
                <a:lnTo>
                  <a:pt x="18587" y="0"/>
                </a:lnTo>
                <a:cubicBezTo>
                  <a:pt x="18535" y="0"/>
                  <a:pt x="18486" y="110"/>
                  <a:pt x="18451" y="316"/>
                </a:cubicBezTo>
                <a:lnTo>
                  <a:pt x="17790" y="4001"/>
                </a:lnTo>
                <a:cubicBezTo>
                  <a:pt x="17753" y="4207"/>
                  <a:pt x="17734" y="4482"/>
                  <a:pt x="17734" y="4757"/>
                </a:cubicBezTo>
                <a:lnTo>
                  <a:pt x="17734" y="16829"/>
                </a:lnTo>
                <a:cubicBezTo>
                  <a:pt x="17734" y="17118"/>
                  <a:pt x="17753" y="17393"/>
                  <a:pt x="17790" y="17599"/>
                </a:cubicBezTo>
                <a:lnTo>
                  <a:pt x="18451" y="21284"/>
                </a:lnTo>
                <a:cubicBezTo>
                  <a:pt x="18488" y="21490"/>
                  <a:pt x="18538" y="21600"/>
                  <a:pt x="18587" y="21600"/>
                </a:cubicBezTo>
                <a:lnTo>
                  <a:pt x="20747" y="21600"/>
                </a:lnTo>
                <a:cubicBezTo>
                  <a:pt x="20799" y="21600"/>
                  <a:pt x="20848" y="21490"/>
                  <a:pt x="20882" y="21284"/>
                </a:cubicBezTo>
                <a:lnTo>
                  <a:pt x="21543" y="17599"/>
                </a:lnTo>
                <a:cubicBezTo>
                  <a:pt x="21580" y="17393"/>
                  <a:pt x="21600" y="17118"/>
                  <a:pt x="21600" y="16829"/>
                </a:cubicBezTo>
                <a:lnTo>
                  <a:pt x="21600" y="4757"/>
                </a:lnTo>
                <a:cubicBezTo>
                  <a:pt x="21600" y="4482"/>
                  <a:pt x="21580" y="4207"/>
                  <a:pt x="21543" y="4001"/>
                </a:cubicBezTo>
                <a:close/>
                <a:moveTo>
                  <a:pt x="20826" y="12952"/>
                </a:moveTo>
                <a:lnTo>
                  <a:pt x="20826" y="15330"/>
                </a:lnTo>
                <a:cubicBezTo>
                  <a:pt x="20826" y="16527"/>
                  <a:pt x="20653" y="17489"/>
                  <a:pt x="20439" y="17489"/>
                </a:cubicBezTo>
                <a:lnTo>
                  <a:pt x="18890" y="17489"/>
                </a:lnTo>
                <a:cubicBezTo>
                  <a:pt x="18676" y="17489"/>
                  <a:pt x="18503" y="16527"/>
                  <a:pt x="18503" y="15330"/>
                </a:cubicBezTo>
                <a:lnTo>
                  <a:pt x="18503" y="6256"/>
                </a:lnTo>
                <a:cubicBezTo>
                  <a:pt x="18503" y="5060"/>
                  <a:pt x="18676" y="4097"/>
                  <a:pt x="18890" y="4097"/>
                </a:cubicBezTo>
                <a:lnTo>
                  <a:pt x="20439" y="4097"/>
                </a:lnTo>
                <a:cubicBezTo>
                  <a:pt x="20653" y="4097"/>
                  <a:pt x="20826" y="5060"/>
                  <a:pt x="20826" y="6256"/>
                </a:cubicBezTo>
                <a:lnTo>
                  <a:pt x="20826" y="12952"/>
                </a:lnTo>
                <a:close/>
                <a:moveTo>
                  <a:pt x="16138" y="0"/>
                </a:moveTo>
                <a:cubicBezTo>
                  <a:pt x="16190" y="0"/>
                  <a:pt x="16239" y="110"/>
                  <a:pt x="16276" y="316"/>
                </a:cubicBezTo>
                <a:lnTo>
                  <a:pt x="16937" y="4001"/>
                </a:lnTo>
                <a:cubicBezTo>
                  <a:pt x="16974" y="4207"/>
                  <a:pt x="16994" y="4482"/>
                  <a:pt x="16994" y="4757"/>
                </a:cubicBezTo>
                <a:lnTo>
                  <a:pt x="16994" y="21050"/>
                </a:lnTo>
                <a:cubicBezTo>
                  <a:pt x="16994" y="21353"/>
                  <a:pt x="16950" y="21586"/>
                  <a:pt x="16898" y="21586"/>
                </a:cubicBezTo>
                <a:lnTo>
                  <a:pt x="16318" y="21586"/>
                </a:lnTo>
                <a:cubicBezTo>
                  <a:pt x="16264" y="21586"/>
                  <a:pt x="16222" y="21339"/>
                  <a:pt x="16222" y="21050"/>
                </a:cubicBezTo>
                <a:lnTo>
                  <a:pt x="16222" y="6256"/>
                </a:lnTo>
                <a:cubicBezTo>
                  <a:pt x="16222" y="5060"/>
                  <a:pt x="16050" y="4097"/>
                  <a:pt x="15835" y="4097"/>
                </a:cubicBezTo>
                <a:lnTo>
                  <a:pt x="13899" y="4097"/>
                </a:lnTo>
                <a:lnTo>
                  <a:pt x="13899" y="21036"/>
                </a:lnTo>
                <a:cubicBezTo>
                  <a:pt x="13899" y="21339"/>
                  <a:pt x="13855" y="21572"/>
                  <a:pt x="13803" y="21572"/>
                </a:cubicBezTo>
                <a:lnTo>
                  <a:pt x="13224" y="21572"/>
                </a:lnTo>
                <a:cubicBezTo>
                  <a:pt x="13170" y="21572"/>
                  <a:pt x="13128" y="21325"/>
                  <a:pt x="13128" y="21036"/>
                </a:cubicBezTo>
                <a:lnTo>
                  <a:pt x="13128" y="536"/>
                </a:lnTo>
                <a:cubicBezTo>
                  <a:pt x="13128" y="234"/>
                  <a:pt x="13172" y="0"/>
                  <a:pt x="13224" y="0"/>
                </a:cubicBezTo>
                <a:lnTo>
                  <a:pt x="16138" y="0"/>
                </a:lnTo>
                <a:close/>
              </a:path>
            </a:pathLst>
          </a:custGeom>
          <a:solidFill>
            <a:srgbClr val="C5C3BD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algn="ctr" defTabSz="457200">
              <a:lnSpc>
                <a:spcPct val="100000"/>
              </a:lnSpc>
              <a:defRPr sz="1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00"/>
          </a:p>
        </p:txBody>
      </p:sp>
      <p:sp>
        <p:nvSpPr>
          <p:cNvPr id="15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588956" y="2443122"/>
            <a:ext cx="21159868" cy="1837148"/>
          </a:xfrm>
          <a:prstGeom prst="rect">
            <a:avLst/>
          </a:prstGeom>
        </p:spPr>
        <p:txBody>
          <a:bodyPr/>
          <a:lstStyle>
            <a:lvl1pPr>
              <a:defRPr sz="7200" b="0" spc="-144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Slide Title</a:t>
            </a:r>
          </a:p>
        </p:txBody>
      </p:sp>
      <p:sp>
        <p:nvSpPr>
          <p:cNvPr id="151" name="Triangle"/>
          <p:cNvSpPr/>
          <p:nvPr/>
        </p:nvSpPr>
        <p:spPr>
          <a:xfrm rot="5400000" flipH="1">
            <a:off x="612261" y="2345812"/>
            <a:ext cx="203202" cy="20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C333A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algn="ctr" defTabSz="825500">
              <a:lnSpc>
                <a:spcPct val="100000"/>
              </a:lnSpc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02386" y="602482"/>
            <a:ext cx="5333008" cy="13480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Section's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3" name="sub-Section’s nam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447748" y="602482"/>
            <a:ext cx="5333008" cy="13480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Sub-section's name</a:t>
            </a:r>
          </a:p>
        </p:txBody>
      </p:sp>
      <p:sp>
        <p:nvSpPr>
          <p:cNvPr id="154" name="placeholder.gif"/>
          <p:cNvSpPr>
            <a:spLocks noGrp="1"/>
          </p:cNvSpPr>
          <p:nvPr>
            <p:ph type="pic" sz="quarter" idx="22"/>
          </p:nvPr>
        </p:nvSpPr>
        <p:spPr>
          <a:xfrm>
            <a:off x="2381062" y="6169825"/>
            <a:ext cx="7709712" cy="693874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5" name="placeholder.gif"/>
          <p:cNvSpPr>
            <a:spLocks noGrp="1"/>
          </p:cNvSpPr>
          <p:nvPr>
            <p:ph type="pic" sz="quarter" idx="23"/>
          </p:nvPr>
        </p:nvSpPr>
        <p:spPr>
          <a:xfrm>
            <a:off x="9314033" y="6169825"/>
            <a:ext cx="7709714" cy="693874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6" name="Visual titl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2586633" y="4955284"/>
            <a:ext cx="7298570" cy="711204"/>
          </a:xfrm>
          <a:prstGeom prst="rect">
            <a:avLst/>
          </a:prstGeom>
        </p:spPr>
        <p:txBody>
          <a:bodyPr numCol="1" spcCol="38100" anchor="b"/>
          <a:lstStyle>
            <a:lvl1pPr marL="0" indent="0" defTabSz="825500">
              <a:spcBef>
                <a:spcPts val="0"/>
              </a:spcBef>
              <a:buSzTx/>
              <a:buNone/>
              <a:defRPr sz="4000" cap="all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Visual title</a:t>
            </a:r>
          </a:p>
        </p:txBody>
      </p:sp>
      <p:sp>
        <p:nvSpPr>
          <p:cNvPr id="157" name="Visual title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0506326" y="4955284"/>
            <a:ext cx="5307236" cy="711204"/>
          </a:xfrm>
          <a:prstGeom prst="rect">
            <a:avLst/>
          </a:prstGeom>
        </p:spPr>
        <p:txBody>
          <a:bodyPr numCol="1" spcCol="38100" anchor="b"/>
          <a:lstStyle>
            <a:lvl1pPr marL="0" indent="0" defTabSz="825500">
              <a:spcBef>
                <a:spcPts val="0"/>
              </a:spcBef>
              <a:buSzTx/>
              <a:buNone/>
              <a:defRPr sz="4000" cap="all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Visual title</a:t>
            </a:r>
          </a:p>
        </p:txBody>
      </p:sp>
      <p:sp>
        <p:nvSpPr>
          <p:cNvPr id="158" name="placeholder.gif"/>
          <p:cNvSpPr>
            <a:spLocks noGrp="1"/>
          </p:cNvSpPr>
          <p:nvPr>
            <p:ph type="pic" sz="quarter" idx="26"/>
          </p:nvPr>
        </p:nvSpPr>
        <p:spPr>
          <a:xfrm>
            <a:off x="16246388" y="6169825"/>
            <a:ext cx="7709712" cy="693874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9" name="Visual title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6443016" y="4955284"/>
            <a:ext cx="7316456" cy="711204"/>
          </a:xfrm>
          <a:prstGeom prst="rect">
            <a:avLst/>
          </a:prstGeom>
        </p:spPr>
        <p:txBody>
          <a:bodyPr numCol="1" spcCol="38100" anchor="b"/>
          <a:lstStyle>
            <a:lvl1pPr marL="0" indent="0" defTabSz="825500">
              <a:spcBef>
                <a:spcPts val="0"/>
              </a:spcBef>
              <a:buSzTx/>
              <a:buNone/>
              <a:defRPr sz="4000" cap="all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Visual title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820" y="600509"/>
            <a:ext cx="428002" cy="440955"/>
          </a:xfrm>
          <a:prstGeom prst="rect">
            <a:avLst/>
          </a:prstGeom>
        </p:spPr>
        <p:txBody>
          <a:bodyPr anchor="t"/>
          <a:lstStyle>
            <a:lvl1pPr algn="l" defTabSz="2438336">
              <a:lnSpc>
                <a:spcPct val="110000"/>
              </a:lnSpc>
              <a:defRPr sz="2400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923884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 - w/ title">
    <p:bg>
      <p:bgPr>
        <a:solidFill>
          <a:srgbClr val="F0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"/>
          <p:cNvSpPr/>
          <p:nvPr/>
        </p:nvSpPr>
        <p:spPr>
          <a:xfrm rot="16200000">
            <a:off x="-123676" y="11988030"/>
            <a:ext cx="1837148" cy="32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75" y="0"/>
                </a:moveTo>
                <a:lnTo>
                  <a:pt x="853" y="0"/>
                </a:lnTo>
                <a:cubicBezTo>
                  <a:pt x="801" y="0"/>
                  <a:pt x="752" y="110"/>
                  <a:pt x="718" y="316"/>
                </a:cubicBezTo>
                <a:lnTo>
                  <a:pt x="57" y="4001"/>
                </a:lnTo>
                <a:cubicBezTo>
                  <a:pt x="20" y="4207"/>
                  <a:pt x="0" y="4482"/>
                  <a:pt x="0" y="4757"/>
                </a:cubicBezTo>
                <a:lnTo>
                  <a:pt x="0" y="21050"/>
                </a:lnTo>
                <a:cubicBezTo>
                  <a:pt x="0" y="21353"/>
                  <a:pt x="44" y="21586"/>
                  <a:pt x="96" y="21586"/>
                </a:cubicBezTo>
                <a:lnTo>
                  <a:pt x="676" y="21586"/>
                </a:lnTo>
                <a:cubicBezTo>
                  <a:pt x="730" y="21586"/>
                  <a:pt x="772" y="21339"/>
                  <a:pt x="772" y="21050"/>
                </a:cubicBezTo>
                <a:lnTo>
                  <a:pt x="772" y="12732"/>
                </a:lnTo>
                <a:lnTo>
                  <a:pt x="3773" y="12732"/>
                </a:lnTo>
                <a:cubicBezTo>
                  <a:pt x="3827" y="12732"/>
                  <a:pt x="3869" y="12484"/>
                  <a:pt x="3869" y="12196"/>
                </a:cubicBezTo>
                <a:lnTo>
                  <a:pt x="3869" y="9171"/>
                </a:lnTo>
                <a:cubicBezTo>
                  <a:pt x="3869" y="8868"/>
                  <a:pt x="3824" y="8634"/>
                  <a:pt x="3773" y="8634"/>
                </a:cubicBezTo>
                <a:lnTo>
                  <a:pt x="774" y="8634"/>
                </a:lnTo>
                <a:lnTo>
                  <a:pt x="774" y="6256"/>
                </a:lnTo>
                <a:cubicBezTo>
                  <a:pt x="774" y="5060"/>
                  <a:pt x="947" y="4097"/>
                  <a:pt x="1161" y="4097"/>
                </a:cubicBezTo>
                <a:lnTo>
                  <a:pt x="3775" y="4097"/>
                </a:lnTo>
                <a:cubicBezTo>
                  <a:pt x="3829" y="4097"/>
                  <a:pt x="3871" y="3850"/>
                  <a:pt x="3871" y="3561"/>
                </a:cubicBezTo>
                <a:lnTo>
                  <a:pt x="3871" y="536"/>
                </a:lnTo>
                <a:cubicBezTo>
                  <a:pt x="3871" y="247"/>
                  <a:pt x="3827" y="0"/>
                  <a:pt x="3775" y="0"/>
                </a:cubicBezTo>
                <a:close/>
                <a:moveTo>
                  <a:pt x="8421" y="0"/>
                </a:moveTo>
                <a:lnTo>
                  <a:pt x="7841" y="0"/>
                </a:lnTo>
                <a:cubicBezTo>
                  <a:pt x="7787" y="0"/>
                  <a:pt x="7745" y="247"/>
                  <a:pt x="7745" y="536"/>
                </a:cubicBezTo>
                <a:lnTo>
                  <a:pt x="7745" y="15330"/>
                </a:lnTo>
                <a:cubicBezTo>
                  <a:pt x="7745" y="16527"/>
                  <a:pt x="7572" y="17489"/>
                  <a:pt x="7358" y="17489"/>
                </a:cubicBezTo>
                <a:lnTo>
                  <a:pt x="5809" y="17489"/>
                </a:lnTo>
                <a:cubicBezTo>
                  <a:pt x="5595" y="17489"/>
                  <a:pt x="5422" y="16527"/>
                  <a:pt x="5422" y="15330"/>
                </a:cubicBezTo>
                <a:lnTo>
                  <a:pt x="5422" y="536"/>
                </a:lnTo>
                <a:cubicBezTo>
                  <a:pt x="5422" y="234"/>
                  <a:pt x="5378" y="0"/>
                  <a:pt x="5326" y="0"/>
                </a:cubicBezTo>
                <a:lnTo>
                  <a:pt x="4747" y="0"/>
                </a:lnTo>
                <a:cubicBezTo>
                  <a:pt x="4692" y="0"/>
                  <a:pt x="4650" y="247"/>
                  <a:pt x="4650" y="536"/>
                </a:cubicBezTo>
                <a:lnTo>
                  <a:pt x="4650" y="16829"/>
                </a:lnTo>
                <a:cubicBezTo>
                  <a:pt x="4650" y="17118"/>
                  <a:pt x="4670" y="17393"/>
                  <a:pt x="4707" y="17599"/>
                </a:cubicBezTo>
                <a:lnTo>
                  <a:pt x="5368" y="21284"/>
                </a:lnTo>
                <a:cubicBezTo>
                  <a:pt x="5405" y="21490"/>
                  <a:pt x="5454" y="21600"/>
                  <a:pt x="5506" y="21600"/>
                </a:cubicBezTo>
                <a:lnTo>
                  <a:pt x="7666" y="21600"/>
                </a:lnTo>
                <a:cubicBezTo>
                  <a:pt x="7718" y="21600"/>
                  <a:pt x="7767" y="21490"/>
                  <a:pt x="7802" y="21284"/>
                </a:cubicBezTo>
                <a:lnTo>
                  <a:pt x="8462" y="17599"/>
                </a:lnTo>
                <a:cubicBezTo>
                  <a:pt x="8499" y="17393"/>
                  <a:pt x="8519" y="17118"/>
                  <a:pt x="8519" y="16829"/>
                </a:cubicBezTo>
                <a:lnTo>
                  <a:pt x="8519" y="536"/>
                </a:lnTo>
                <a:cubicBezTo>
                  <a:pt x="8517" y="247"/>
                  <a:pt x="8472" y="0"/>
                  <a:pt x="8421" y="0"/>
                </a:cubicBezTo>
                <a:close/>
                <a:moveTo>
                  <a:pt x="10839" y="0"/>
                </a:moveTo>
                <a:lnTo>
                  <a:pt x="12292" y="0"/>
                </a:lnTo>
                <a:cubicBezTo>
                  <a:pt x="12346" y="0"/>
                  <a:pt x="12388" y="247"/>
                  <a:pt x="12388" y="536"/>
                </a:cubicBezTo>
                <a:lnTo>
                  <a:pt x="12388" y="3561"/>
                </a:lnTo>
                <a:cubicBezTo>
                  <a:pt x="12388" y="3864"/>
                  <a:pt x="12344" y="4097"/>
                  <a:pt x="12292" y="4097"/>
                </a:cubicBezTo>
                <a:lnTo>
                  <a:pt x="10452" y="4097"/>
                </a:lnTo>
                <a:cubicBezTo>
                  <a:pt x="10238" y="4097"/>
                  <a:pt x="10065" y="5060"/>
                  <a:pt x="10065" y="6256"/>
                </a:cubicBezTo>
                <a:lnTo>
                  <a:pt x="10065" y="21050"/>
                </a:lnTo>
                <a:cubicBezTo>
                  <a:pt x="10065" y="21353"/>
                  <a:pt x="10021" y="21586"/>
                  <a:pt x="9969" y="21586"/>
                </a:cubicBezTo>
                <a:lnTo>
                  <a:pt x="9390" y="21586"/>
                </a:lnTo>
                <a:cubicBezTo>
                  <a:pt x="9335" y="21586"/>
                  <a:pt x="9293" y="21339"/>
                  <a:pt x="9293" y="21050"/>
                </a:cubicBezTo>
                <a:lnTo>
                  <a:pt x="9293" y="4757"/>
                </a:lnTo>
                <a:cubicBezTo>
                  <a:pt x="9293" y="4468"/>
                  <a:pt x="9313" y="4194"/>
                  <a:pt x="9350" y="4001"/>
                </a:cubicBezTo>
                <a:lnTo>
                  <a:pt x="10011" y="316"/>
                </a:lnTo>
                <a:cubicBezTo>
                  <a:pt x="10048" y="110"/>
                  <a:pt x="10097" y="0"/>
                  <a:pt x="10147" y="0"/>
                </a:cubicBezTo>
                <a:lnTo>
                  <a:pt x="10839" y="0"/>
                </a:lnTo>
                <a:close/>
                <a:moveTo>
                  <a:pt x="21543" y="4001"/>
                </a:moveTo>
                <a:lnTo>
                  <a:pt x="20882" y="316"/>
                </a:lnTo>
                <a:cubicBezTo>
                  <a:pt x="20845" y="110"/>
                  <a:pt x="20796" y="0"/>
                  <a:pt x="20747" y="0"/>
                </a:cubicBezTo>
                <a:lnTo>
                  <a:pt x="18587" y="0"/>
                </a:lnTo>
                <a:cubicBezTo>
                  <a:pt x="18535" y="0"/>
                  <a:pt x="18486" y="110"/>
                  <a:pt x="18451" y="316"/>
                </a:cubicBezTo>
                <a:lnTo>
                  <a:pt x="17790" y="4001"/>
                </a:lnTo>
                <a:cubicBezTo>
                  <a:pt x="17753" y="4207"/>
                  <a:pt x="17734" y="4482"/>
                  <a:pt x="17734" y="4757"/>
                </a:cubicBezTo>
                <a:lnTo>
                  <a:pt x="17734" y="16829"/>
                </a:lnTo>
                <a:cubicBezTo>
                  <a:pt x="17734" y="17118"/>
                  <a:pt x="17753" y="17393"/>
                  <a:pt x="17790" y="17599"/>
                </a:cubicBezTo>
                <a:lnTo>
                  <a:pt x="18451" y="21284"/>
                </a:lnTo>
                <a:cubicBezTo>
                  <a:pt x="18488" y="21490"/>
                  <a:pt x="18538" y="21600"/>
                  <a:pt x="18587" y="21600"/>
                </a:cubicBezTo>
                <a:lnTo>
                  <a:pt x="20747" y="21600"/>
                </a:lnTo>
                <a:cubicBezTo>
                  <a:pt x="20799" y="21600"/>
                  <a:pt x="20848" y="21490"/>
                  <a:pt x="20882" y="21284"/>
                </a:cubicBezTo>
                <a:lnTo>
                  <a:pt x="21543" y="17599"/>
                </a:lnTo>
                <a:cubicBezTo>
                  <a:pt x="21580" y="17393"/>
                  <a:pt x="21600" y="17118"/>
                  <a:pt x="21600" y="16829"/>
                </a:cubicBezTo>
                <a:lnTo>
                  <a:pt x="21600" y="4757"/>
                </a:lnTo>
                <a:cubicBezTo>
                  <a:pt x="21600" y="4482"/>
                  <a:pt x="21580" y="4207"/>
                  <a:pt x="21543" y="4001"/>
                </a:cubicBezTo>
                <a:close/>
                <a:moveTo>
                  <a:pt x="20826" y="12952"/>
                </a:moveTo>
                <a:lnTo>
                  <a:pt x="20826" y="15330"/>
                </a:lnTo>
                <a:cubicBezTo>
                  <a:pt x="20826" y="16527"/>
                  <a:pt x="20653" y="17489"/>
                  <a:pt x="20439" y="17489"/>
                </a:cubicBezTo>
                <a:lnTo>
                  <a:pt x="18890" y="17489"/>
                </a:lnTo>
                <a:cubicBezTo>
                  <a:pt x="18676" y="17489"/>
                  <a:pt x="18503" y="16527"/>
                  <a:pt x="18503" y="15330"/>
                </a:cubicBezTo>
                <a:lnTo>
                  <a:pt x="18503" y="6256"/>
                </a:lnTo>
                <a:cubicBezTo>
                  <a:pt x="18503" y="5060"/>
                  <a:pt x="18676" y="4097"/>
                  <a:pt x="18890" y="4097"/>
                </a:cubicBezTo>
                <a:lnTo>
                  <a:pt x="20439" y="4097"/>
                </a:lnTo>
                <a:cubicBezTo>
                  <a:pt x="20653" y="4097"/>
                  <a:pt x="20826" y="5060"/>
                  <a:pt x="20826" y="6256"/>
                </a:cubicBezTo>
                <a:lnTo>
                  <a:pt x="20826" y="12952"/>
                </a:lnTo>
                <a:close/>
                <a:moveTo>
                  <a:pt x="16138" y="0"/>
                </a:moveTo>
                <a:cubicBezTo>
                  <a:pt x="16190" y="0"/>
                  <a:pt x="16239" y="110"/>
                  <a:pt x="16276" y="316"/>
                </a:cubicBezTo>
                <a:lnTo>
                  <a:pt x="16937" y="4001"/>
                </a:lnTo>
                <a:cubicBezTo>
                  <a:pt x="16974" y="4207"/>
                  <a:pt x="16994" y="4482"/>
                  <a:pt x="16994" y="4757"/>
                </a:cubicBezTo>
                <a:lnTo>
                  <a:pt x="16994" y="21050"/>
                </a:lnTo>
                <a:cubicBezTo>
                  <a:pt x="16994" y="21353"/>
                  <a:pt x="16950" y="21586"/>
                  <a:pt x="16898" y="21586"/>
                </a:cubicBezTo>
                <a:lnTo>
                  <a:pt x="16318" y="21586"/>
                </a:lnTo>
                <a:cubicBezTo>
                  <a:pt x="16264" y="21586"/>
                  <a:pt x="16222" y="21339"/>
                  <a:pt x="16222" y="21050"/>
                </a:cubicBezTo>
                <a:lnTo>
                  <a:pt x="16222" y="6256"/>
                </a:lnTo>
                <a:cubicBezTo>
                  <a:pt x="16222" y="5060"/>
                  <a:pt x="16050" y="4097"/>
                  <a:pt x="15835" y="4097"/>
                </a:cubicBezTo>
                <a:lnTo>
                  <a:pt x="13899" y="4097"/>
                </a:lnTo>
                <a:lnTo>
                  <a:pt x="13899" y="21036"/>
                </a:lnTo>
                <a:cubicBezTo>
                  <a:pt x="13899" y="21339"/>
                  <a:pt x="13855" y="21572"/>
                  <a:pt x="13803" y="21572"/>
                </a:cubicBezTo>
                <a:lnTo>
                  <a:pt x="13224" y="21572"/>
                </a:lnTo>
                <a:cubicBezTo>
                  <a:pt x="13170" y="21572"/>
                  <a:pt x="13128" y="21325"/>
                  <a:pt x="13128" y="21036"/>
                </a:cubicBezTo>
                <a:lnTo>
                  <a:pt x="13128" y="536"/>
                </a:lnTo>
                <a:cubicBezTo>
                  <a:pt x="13128" y="234"/>
                  <a:pt x="13172" y="0"/>
                  <a:pt x="13224" y="0"/>
                </a:cubicBezTo>
                <a:lnTo>
                  <a:pt x="16138" y="0"/>
                </a:lnTo>
                <a:close/>
              </a:path>
            </a:pathLst>
          </a:custGeom>
          <a:solidFill>
            <a:srgbClr val="C5C3BD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algn="ctr" defTabSz="457200">
              <a:lnSpc>
                <a:spcPct val="100000"/>
              </a:lnSpc>
              <a:defRPr sz="1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00"/>
          </a:p>
        </p:txBody>
      </p:sp>
      <p:sp>
        <p:nvSpPr>
          <p:cNvPr id="16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588956" y="2443122"/>
            <a:ext cx="21159868" cy="1348024"/>
          </a:xfrm>
          <a:prstGeom prst="rect">
            <a:avLst/>
          </a:prstGeom>
        </p:spPr>
        <p:txBody>
          <a:bodyPr/>
          <a:lstStyle>
            <a:lvl1pPr>
              <a:defRPr sz="7200" b="0" spc="-144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Slide Title</a:t>
            </a:r>
          </a:p>
        </p:txBody>
      </p:sp>
      <p:sp>
        <p:nvSpPr>
          <p:cNvPr id="169" name="Triangle"/>
          <p:cNvSpPr/>
          <p:nvPr/>
        </p:nvSpPr>
        <p:spPr>
          <a:xfrm rot="5400000" flipH="1">
            <a:off x="612261" y="2345812"/>
            <a:ext cx="203202" cy="20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C333A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algn="ctr" defTabSz="825500">
              <a:lnSpc>
                <a:spcPct val="100000"/>
              </a:lnSpc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02386" y="602482"/>
            <a:ext cx="5333008" cy="13480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Section's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1" name="sub-Section’s nam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447748" y="602482"/>
            <a:ext cx="5333008" cy="13480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Sub-section's name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820" y="600509"/>
            <a:ext cx="428002" cy="440955"/>
          </a:xfrm>
          <a:prstGeom prst="rect">
            <a:avLst/>
          </a:prstGeom>
        </p:spPr>
        <p:txBody>
          <a:bodyPr anchor="t"/>
          <a:lstStyle>
            <a:lvl1pPr algn="l" defTabSz="2438336">
              <a:lnSpc>
                <a:spcPct val="110000"/>
              </a:lnSpc>
              <a:defRPr sz="2400">
                <a:solidFill>
                  <a:srgbClr val="C5C3B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52011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- w/ title">
    <p:bg>
      <p:bgPr>
        <a:solidFill>
          <a:srgbClr val="F0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"/>
          <p:cNvSpPr/>
          <p:nvPr/>
        </p:nvSpPr>
        <p:spPr>
          <a:xfrm rot="16200000">
            <a:off x="-123676" y="11988030"/>
            <a:ext cx="1837148" cy="32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75" y="0"/>
                </a:moveTo>
                <a:lnTo>
                  <a:pt x="853" y="0"/>
                </a:lnTo>
                <a:cubicBezTo>
                  <a:pt x="801" y="0"/>
                  <a:pt x="752" y="110"/>
                  <a:pt x="718" y="316"/>
                </a:cubicBezTo>
                <a:lnTo>
                  <a:pt x="57" y="4001"/>
                </a:lnTo>
                <a:cubicBezTo>
                  <a:pt x="20" y="4207"/>
                  <a:pt x="0" y="4482"/>
                  <a:pt x="0" y="4757"/>
                </a:cubicBezTo>
                <a:lnTo>
                  <a:pt x="0" y="21050"/>
                </a:lnTo>
                <a:cubicBezTo>
                  <a:pt x="0" y="21353"/>
                  <a:pt x="44" y="21586"/>
                  <a:pt x="96" y="21586"/>
                </a:cubicBezTo>
                <a:lnTo>
                  <a:pt x="676" y="21586"/>
                </a:lnTo>
                <a:cubicBezTo>
                  <a:pt x="730" y="21586"/>
                  <a:pt x="772" y="21339"/>
                  <a:pt x="772" y="21050"/>
                </a:cubicBezTo>
                <a:lnTo>
                  <a:pt x="772" y="12732"/>
                </a:lnTo>
                <a:lnTo>
                  <a:pt x="3773" y="12732"/>
                </a:lnTo>
                <a:cubicBezTo>
                  <a:pt x="3827" y="12732"/>
                  <a:pt x="3869" y="12484"/>
                  <a:pt x="3869" y="12196"/>
                </a:cubicBezTo>
                <a:lnTo>
                  <a:pt x="3869" y="9171"/>
                </a:lnTo>
                <a:cubicBezTo>
                  <a:pt x="3869" y="8868"/>
                  <a:pt x="3824" y="8634"/>
                  <a:pt x="3773" y="8634"/>
                </a:cubicBezTo>
                <a:lnTo>
                  <a:pt x="774" y="8634"/>
                </a:lnTo>
                <a:lnTo>
                  <a:pt x="774" y="6256"/>
                </a:lnTo>
                <a:cubicBezTo>
                  <a:pt x="774" y="5060"/>
                  <a:pt x="947" y="4097"/>
                  <a:pt x="1161" y="4097"/>
                </a:cubicBezTo>
                <a:lnTo>
                  <a:pt x="3775" y="4097"/>
                </a:lnTo>
                <a:cubicBezTo>
                  <a:pt x="3829" y="4097"/>
                  <a:pt x="3871" y="3850"/>
                  <a:pt x="3871" y="3561"/>
                </a:cubicBezTo>
                <a:lnTo>
                  <a:pt x="3871" y="536"/>
                </a:lnTo>
                <a:cubicBezTo>
                  <a:pt x="3871" y="247"/>
                  <a:pt x="3827" y="0"/>
                  <a:pt x="3775" y="0"/>
                </a:cubicBezTo>
                <a:close/>
                <a:moveTo>
                  <a:pt x="8421" y="0"/>
                </a:moveTo>
                <a:lnTo>
                  <a:pt x="7841" y="0"/>
                </a:lnTo>
                <a:cubicBezTo>
                  <a:pt x="7787" y="0"/>
                  <a:pt x="7745" y="247"/>
                  <a:pt x="7745" y="536"/>
                </a:cubicBezTo>
                <a:lnTo>
                  <a:pt x="7745" y="15330"/>
                </a:lnTo>
                <a:cubicBezTo>
                  <a:pt x="7745" y="16527"/>
                  <a:pt x="7572" y="17489"/>
                  <a:pt x="7358" y="17489"/>
                </a:cubicBezTo>
                <a:lnTo>
                  <a:pt x="5809" y="17489"/>
                </a:lnTo>
                <a:cubicBezTo>
                  <a:pt x="5595" y="17489"/>
                  <a:pt x="5422" y="16527"/>
                  <a:pt x="5422" y="15330"/>
                </a:cubicBezTo>
                <a:lnTo>
                  <a:pt x="5422" y="536"/>
                </a:lnTo>
                <a:cubicBezTo>
                  <a:pt x="5422" y="234"/>
                  <a:pt x="5378" y="0"/>
                  <a:pt x="5326" y="0"/>
                </a:cubicBezTo>
                <a:lnTo>
                  <a:pt x="4747" y="0"/>
                </a:lnTo>
                <a:cubicBezTo>
                  <a:pt x="4692" y="0"/>
                  <a:pt x="4650" y="247"/>
                  <a:pt x="4650" y="536"/>
                </a:cubicBezTo>
                <a:lnTo>
                  <a:pt x="4650" y="16829"/>
                </a:lnTo>
                <a:cubicBezTo>
                  <a:pt x="4650" y="17118"/>
                  <a:pt x="4670" y="17393"/>
                  <a:pt x="4707" y="17599"/>
                </a:cubicBezTo>
                <a:lnTo>
                  <a:pt x="5368" y="21284"/>
                </a:lnTo>
                <a:cubicBezTo>
                  <a:pt x="5405" y="21490"/>
                  <a:pt x="5454" y="21600"/>
                  <a:pt x="5506" y="21600"/>
                </a:cubicBezTo>
                <a:lnTo>
                  <a:pt x="7666" y="21600"/>
                </a:lnTo>
                <a:cubicBezTo>
                  <a:pt x="7718" y="21600"/>
                  <a:pt x="7767" y="21490"/>
                  <a:pt x="7802" y="21284"/>
                </a:cubicBezTo>
                <a:lnTo>
                  <a:pt x="8462" y="17599"/>
                </a:lnTo>
                <a:cubicBezTo>
                  <a:pt x="8499" y="17393"/>
                  <a:pt x="8519" y="17118"/>
                  <a:pt x="8519" y="16829"/>
                </a:cubicBezTo>
                <a:lnTo>
                  <a:pt x="8519" y="536"/>
                </a:lnTo>
                <a:cubicBezTo>
                  <a:pt x="8517" y="247"/>
                  <a:pt x="8472" y="0"/>
                  <a:pt x="8421" y="0"/>
                </a:cubicBezTo>
                <a:close/>
                <a:moveTo>
                  <a:pt x="10839" y="0"/>
                </a:moveTo>
                <a:lnTo>
                  <a:pt x="12292" y="0"/>
                </a:lnTo>
                <a:cubicBezTo>
                  <a:pt x="12346" y="0"/>
                  <a:pt x="12388" y="247"/>
                  <a:pt x="12388" y="536"/>
                </a:cubicBezTo>
                <a:lnTo>
                  <a:pt x="12388" y="3561"/>
                </a:lnTo>
                <a:cubicBezTo>
                  <a:pt x="12388" y="3864"/>
                  <a:pt x="12344" y="4097"/>
                  <a:pt x="12292" y="4097"/>
                </a:cubicBezTo>
                <a:lnTo>
                  <a:pt x="10452" y="4097"/>
                </a:lnTo>
                <a:cubicBezTo>
                  <a:pt x="10238" y="4097"/>
                  <a:pt x="10065" y="5060"/>
                  <a:pt x="10065" y="6256"/>
                </a:cubicBezTo>
                <a:lnTo>
                  <a:pt x="10065" y="21050"/>
                </a:lnTo>
                <a:cubicBezTo>
                  <a:pt x="10065" y="21353"/>
                  <a:pt x="10021" y="21586"/>
                  <a:pt x="9969" y="21586"/>
                </a:cubicBezTo>
                <a:lnTo>
                  <a:pt x="9390" y="21586"/>
                </a:lnTo>
                <a:cubicBezTo>
                  <a:pt x="9335" y="21586"/>
                  <a:pt x="9293" y="21339"/>
                  <a:pt x="9293" y="21050"/>
                </a:cubicBezTo>
                <a:lnTo>
                  <a:pt x="9293" y="4757"/>
                </a:lnTo>
                <a:cubicBezTo>
                  <a:pt x="9293" y="4468"/>
                  <a:pt x="9313" y="4194"/>
                  <a:pt x="9350" y="4001"/>
                </a:cubicBezTo>
                <a:lnTo>
                  <a:pt x="10011" y="316"/>
                </a:lnTo>
                <a:cubicBezTo>
                  <a:pt x="10048" y="110"/>
                  <a:pt x="10097" y="0"/>
                  <a:pt x="10147" y="0"/>
                </a:cubicBezTo>
                <a:lnTo>
                  <a:pt x="10839" y="0"/>
                </a:lnTo>
                <a:close/>
                <a:moveTo>
                  <a:pt x="21543" y="4001"/>
                </a:moveTo>
                <a:lnTo>
                  <a:pt x="20882" y="316"/>
                </a:lnTo>
                <a:cubicBezTo>
                  <a:pt x="20845" y="110"/>
                  <a:pt x="20796" y="0"/>
                  <a:pt x="20747" y="0"/>
                </a:cubicBezTo>
                <a:lnTo>
                  <a:pt x="18587" y="0"/>
                </a:lnTo>
                <a:cubicBezTo>
                  <a:pt x="18535" y="0"/>
                  <a:pt x="18486" y="110"/>
                  <a:pt x="18451" y="316"/>
                </a:cubicBezTo>
                <a:lnTo>
                  <a:pt x="17790" y="4001"/>
                </a:lnTo>
                <a:cubicBezTo>
                  <a:pt x="17753" y="4207"/>
                  <a:pt x="17734" y="4482"/>
                  <a:pt x="17734" y="4757"/>
                </a:cubicBezTo>
                <a:lnTo>
                  <a:pt x="17734" y="16829"/>
                </a:lnTo>
                <a:cubicBezTo>
                  <a:pt x="17734" y="17118"/>
                  <a:pt x="17753" y="17393"/>
                  <a:pt x="17790" y="17599"/>
                </a:cubicBezTo>
                <a:lnTo>
                  <a:pt x="18451" y="21284"/>
                </a:lnTo>
                <a:cubicBezTo>
                  <a:pt x="18488" y="21490"/>
                  <a:pt x="18538" y="21600"/>
                  <a:pt x="18587" y="21600"/>
                </a:cubicBezTo>
                <a:lnTo>
                  <a:pt x="20747" y="21600"/>
                </a:lnTo>
                <a:cubicBezTo>
                  <a:pt x="20799" y="21600"/>
                  <a:pt x="20848" y="21490"/>
                  <a:pt x="20882" y="21284"/>
                </a:cubicBezTo>
                <a:lnTo>
                  <a:pt x="21543" y="17599"/>
                </a:lnTo>
                <a:cubicBezTo>
                  <a:pt x="21580" y="17393"/>
                  <a:pt x="21600" y="17118"/>
                  <a:pt x="21600" y="16829"/>
                </a:cubicBezTo>
                <a:lnTo>
                  <a:pt x="21600" y="4757"/>
                </a:lnTo>
                <a:cubicBezTo>
                  <a:pt x="21600" y="4482"/>
                  <a:pt x="21580" y="4207"/>
                  <a:pt x="21543" y="4001"/>
                </a:cubicBezTo>
                <a:close/>
                <a:moveTo>
                  <a:pt x="20826" y="12952"/>
                </a:moveTo>
                <a:lnTo>
                  <a:pt x="20826" y="15330"/>
                </a:lnTo>
                <a:cubicBezTo>
                  <a:pt x="20826" y="16527"/>
                  <a:pt x="20653" y="17489"/>
                  <a:pt x="20439" y="17489"/>
                </a:cubicBezTo>
                <a:lnTo>
                  <a:pt x="18890" y="17489"/>
                </a:lnTo>
                <a:cubicBezTo>
                  <a:pt x="18676" y="17489"/>
                  <a:pt x="18503" y="16527"/>
                  <a:pt x="18503" y="15330"/>
                </a:cubicBezTo>
                <a:lnTo>
                  <a:pt x="18503" y="6256"/>
                </a:lnTo>
                <a:cubicBezTo>
                  <a:pt x="18503" y="5060"/>
                  <a:pt x="18676" y="4097"/>
                  <a:pt x="18890" y="4097"/>
                </a:cubicBezTo>
                <a:lnTo>
                  <a:pt x="20439" y="4097"/>
                </a:lnTo>
                <a:cubicBezTo>
                  <a:pt x="20653" y="4097"/>
                  <a:pt x="20826" y="5060"/>
                  <a:pt x="20826" y="6256"/>
                </a:cubicBezTo>
                <a:lnTo>
                  <a:pt x="20826" y="12952"/>
                </a:lnTo>
                <a:close/>
                <a:moveTo>
                  <a:pt x="16138" y="0"/>
                </a:moveTo>
                <a:cubicBezTo>
                  <a:pt x="16190" y="0"/>
                  <a:pt x="16239" y="110"/>
                  <a:pt x="16276" y="316"/>
                </a:cubicBezTo>
                <a:lnTo>
                  <a:pt x="16937" y="4001"/>
                </a:lnTo>
                <a:cubicBezTo>
                  <a:pt x="16974" y="4207"/>
                  <a:pt x="16994" y="4482"/>
                  <a:pt x="16994" y="4757"/>
                </a:cubicBezTo>
                <a:lnTo>
                  <a:pt x="16994" y="21050"/>
                </a:lnTo>
                <a:cubicBezTo>
                  <a:pt x="16994" y="21353"/>
                  <a:pt x="16950" y="21586"/>
                  <a:pt x="16898" y="21586"/>
                </a:cubicBezTo>
                <a:lnTo>
                  <a:pt x="16318" y="21586"/>
                </a:lnTo>
                <a:cubicBezTo>
                  <a:pt x="16264" y="21586"/>
                  <a:pt x="16222" y="21339"/>
                  <a:pt x="16222" y="21050"/>
                </a:cubicBezTo>
                <a:lnTo>
                  <a:pt x="16222" y="6256"/>
                </a:lnTo>
                <a:cubicBezTo>
                  <a:pt x="16222" y="5060"/>
                  <a:pt x="16050" y="4097"/>
                  <a:pt x="15835" y="4097"/>
                </a:cubicBezTo>
                <a:lnTo>
                  <a:pt x="13899" y="4097"/>
                </a:lnTo>
                <a:lnTo>
                  <a:pt x="13899" y="21036"/>
                </a:lnTo>
                <a:cubicBezTo>
                  <a:pt x="13899" y="21339"/>
                  <a:pt x="13855" y="21572"/>
                  <a:pt x="13803" y="21572"/>
                </a:cubicBezTo>
                <a:lnTo>
                  <a:pt x="13224" y="21572"/>
                </a:lnTo>
                <a:cubicBezTo>
                  <a:pt x="13170" y="21572"/>
                  <a:pt x="13128" y="21325"/>
                  <a:pt x="13128" y="21036"/>
                </a:cubicBezTo>
                <a:lnTo>
                  <a:pt x="13128" y="536"/>
                </a:lnTo>
                <a:cubicBezTo>
                  <a:pt x="13128" y="234"/>
                  <a:pt x="13172" y="0"/>
                  <a:pt x="13224" y="0"/>
                </a:cubicBezTo>
                <a:lnTo>
                  <a:pt x="16138" y="0"/>
                </a:lnTo>
                <a:close/>
              </a:path>
            </a:pathLst>
          </a:custGeom>
          <a:solidFill>
            <a:srgbClr val="C5C3BD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algn="ctr" defTabSz="457200">
              <a:lnSpc>
                <a:spcPct val="100000"/>
              </a:lnSpc>
              <a:defRPr sz="1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00"/>
          </a:p>
        </p:txBody>
      </p:sp>
      <p:sp>
        <p:nvSpPr>
          <p:cNvPr id="19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588956" y="1943478"/>
            <a:ext cx="21159868" cy="1348024"/>
          </a:xfrm>
          <a:prstGeom prst="rect">
            <a:avLst/>
          </a:prstGeom>
        </p:spPr>
        <p:txBody>
          <a:bodyPr/>
          <a:lstStyle>
            <a:lvl1pPr>
              <a:defRPr sz="7200" b="0" spc="-144">
                <a:latin typeface="Px Grotesk Light"/>
                <a:ea typeface="Px Grotesk Light"/>
                <a:cs typeface="Px Grotesk Light"/>
                <a:sym typeface="Px Grotesk Light"/>
              </a:defRPr>
            </a:lvl1pPr>
          </a:lstStyle>
          <a:p>
            <a:r>
              <a:t>Slide Title</a:t>
            </a:r>
          </a:p>
        </p:txBody>
      </p:sp>
      <p:sp>
        <p:nvSpPr>
          <p:cNvPr id="193" name="Triangle"/>
          <p:cNvSpPr/>
          <p:nvPr/>
        </p:nvSpPr>
        <p:spPr>
          <a:xfrm rot="5400000" flipH="1">
            <a:off x="612261" y="1943479"/>
            <a:ext cx="203202" cy="203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C333A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algn="ctr" defTabSz="825500">
              <a:lnSpc>
                <a:spcPct val="100000"/>
              </a:lnSpc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9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02386" y="602482"/>
            <a:ext cx="5333008" cy="65939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Px Grotesk Light"/>
                <a:ea typeface="Px Grotesk Light"/>
                <a:cs typeface="Px Grotesk Light"/>
                <a:sym typeface="Px Grotesk Light"/>
              </a:defRPr>
            </a:lvl1pPr>
            <a:lvl2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Px Grotesk Light"/>
                <a:ea typeface="Px Grotesk Light"/>
                <a:cs typeface="Px Grotesk Light"/>
                <a:sym typeface="Px Grotesk Light"/>
              </a:defRPr>
            </a:lvl2pPr>
            <a:lvl3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Px Grotesk Light"/>
                <a:ea typeface="Px Grotesk Light"/>
                <a:cs typeface="Px Grotesk Light"/>
                <a:sym typeface="Px Grotesk Light"/>
              </a:defRPr>
            </a:lvl3pPr>
            <a:lvl4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Px Grotesk Light"/>
                <a:ea typeface="Px Grotesk Light"/>
                <a:cs typeface="Px Grotesk Light"/>
                <a:sym typeface="Px Grotesk Light"/>
              </a:defRPr>
            </a:lvl4pPr>
            <a:lvl5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Px Grotesk Light"/>
                <a:ea typeface="Px Grotesk Light"/>
                <a:cs typeface="Px Grotesk Light"/>
                <a:sym typeface="Px Grotesk Light"/>
              </a:defRPr>
            </a:lvl5pPr>
          </a:lstStyle>
          <a:p>
            <a:r>
              <a:t>Section's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5" name="sub-Section’s nam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447748" y="602482"/>
            <a:ext cx="5333008" cy="65939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10000"/>
              </a:lnSpc>
              <a:spcBef>
                <a:spcPts val="0"/>
              </a:spcBef>
              <a:buSzTx/>
              <a:buNone/>
              <a:defRPr sz="2400" cap="all">
                <a:solidFill>
                  <a:srgbClr val="C5C3BD"/>
                </a:solidFill>
                <a:latin typeface="Px Grotesk Light"/>
                <a:ea typeface="Px Grotesk Light"/>
                <a:cs typeface="Px Grotesk Light"/>
                <a:sym typeface="Px Grotesk Light"/>
              </a:defRPr>
            </a:lvl1pPr>
          </a:lstStyle>
          <a:p>
            <a:r>
              <a:t>Sub-section's name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820" y="600509"/>
            <a:ext cx="413575" cy="437236"/>
          </a:xfrm>
          <a:prstGeom prst="rect">
            <a:avLst/>
          </a:prstGeom>
        </p:spPr>
        <p:txBody>
          <a:bodyPr anchor="t"/>
          <a:lstStyle>
            <a:lvl1pPr algn="l" defTabSz="2438336">
              <a:lnSpc>
                <a:spcPct val="110000"/>
              </a:lnSpc>
              <a:defRPr sz="2400">
                <a:solidFill>
                  <a:srgbClr val="C5C3BD"/>
                </a:solidFill>
                <a:latin typeface="Px Grotesk Light"/>
                <a:ea typeface="Px Grotesk Light"/>
                <a:cs typeface="Px Grotesk Light"/>
                <a:sym typeface="Px Grotesk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07115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399"/>
            <a:ext cx="26746200" cy="1601893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1" y="1106135"/>
            <a:ext cx="21968622" cy="636982"/>
          </a:xfrm>
          <a:prstGeom prst="rect">
            <a:avLst/>
          </a:prstGeom>
        </p:spPr>
        <p:txBody>
          <a:bodyPr lIns="22859" tIns="22859" rIns="22859" bIns="22859" numCol="1" spcCol="38100"/>
          <a:lstStyle>
            <a:lvl1pPr marL="0" indent="0" defTabSz="817244">
              <a:lnSpc>
                <a:spcPct val="100000"/>
              </a:lnSpc>
              <a:spcBef>
                <a:spcPts val="0"/>
              </a:spcBef>
              <a:buSzTx/>
              <a:buNone/>
              <a:defRPr sz="3400" b="1"/>
            </a:lvl1pPr>
            <a:lvl2pPr marL="1651000" indent="-431800" defTabSz="817244">
              <a:lnSpc>
                <a:spcPct val="100000"/>
              </a:lnSpc>
              <a:spcBef>
                <a:spcPts val="0"/>
              </a:spcBef>
              <a:defRPr sz="3400" b="1"/>
            </a:lvl2pPr>
            <a:lvl3pPr marL="2870200" indent="-431800" defTabSz="817244">
              <a:lnSpc>
                <a:spcPct val="100000"/>
              </a:lnSpc>
              <a:spcBef>
                <a:spcPts val="0"/>
              </a:spcBef>
              <a:defRPr sz="3400" b="1"/>
            </a:lvl3pPr>
            <a:lvl4pPr marL="4089400" indent="-431800" defTabSz="817244">
              <a:lnSpc>
                <a:spcPct val="100000"/>
              </a:lnSpc>
              <a:spcBef>
                <a:spcPts val="0"/>
              </a:spcBef>
              <a:defRPr sz="3400" b="1"/>
            </a:lvl4pPr>
            <a:lvl5pPr marL="5308600" indent="-431800" defTabSz="817244">
              <a:lnSpc>
                <a:spcPct val="100000"/>
              </a:lnSpc>
              <a:spcBef>
                <a:spcPts val="0"/>
              </a:spcBef>
              <a:defRPr sz="34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70005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1" y="-203200"/>
            <a:ext cx="12144838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1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6672" y="13131542"/>
            <a:ext cx="298159" cy="3282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00763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2"/>
          </a:xfrm>
          <a:prstGeom prst="rect">
            <a:avLst/>
          </a:prstGeom>
        </p:spPr>
        <p:txBody>
          <a:bodyPr lIns="22859" tIns="22859" rIns="22859" bIns="2285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1879600" indent="-660400" defTabSz="825500">
              <a:lnSpc>
                <a:spcPct val="100000"/>
              </a:lnSpc>
              <a:spcBef>
                <a:spcPts val="0"/>
              </a:spcBef>
              <a:defRPr sz="5200" b="1"/>
            </a:lvl2pPr>
            <a:lvl3pPr marL="3098800" indent="-660400" defTabSz="825500">
              <a:lnSpc>
                <a:spcPct val="100000"/>
              </a:lnSpc>
              <a:spcBef>
                <a:spcPts val="0"/>
              </a:spcBef>
              <a:defRPr sz="5200" b="1"/>
            </a:lvl3pPr>
            <a:lvl4pPr marL="4318000" indent="-660400" defTabSz="825500">
              <a:lnSpc>
                <a:spcPct val="100000"/>
              </a:lnSpc>
              <a:spcBef>
                <a:spcPts val="0"/>
              </a:spcBef>
              <a:defRPr sz="5200" b="1"/>
            </a:lvl4pPr>
            <a:lvl5pPr marL="5537200" indent="-660400" defTabSz="825500">
              <a:lnSpc>
                <a:spcPct val="100000"/>
              </a:lnSpc>
              <a:spcBef>
                <a:spcPts val="0"/>
              </a:spcBef>
              <a:defRPr sz="52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23618" y="13105876"/>
            <a:ext cx="298159" cy="3282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51570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0450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2"/>
          </a:xfrm>
          <a:prstGeom prst="rect">
            <a:avLst/>
          </a:prstGeom>
        </p:spPr>
        <p:txBody>
          <a:bodyPr lIns="22859" tIns="22859" rIns="22859" bIns="2285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1879600" indent="-660400" defTabSz="825500">
              <a:lnSpc>
                <a:spcPct val="100000"/>
              </a:lnSpc>
              <a:spcBef>
                <a:spcPts val="0"/>
              </a:spcBef>
              <a:defRPr sz="5200" b="1"/>
            </a:lvl2pPr>
            <a:lvl3pPr marL="3098800" indent="-660400" defTabSz="825500">
              <a:lnSpc>
                <a:spcPct val="100000"/>
              </a:lnSpc>
              <a:spcBef>
                <a:spcPts val="0"/>
              </a:spcBef>
              <a:defRPr sz="5200" b="1"/>
            </a:lvl3pPr>
            <a:lvl4pPr marL="4318000" indent="-660400" defTabSz="825500">
              <a:lnSpc>
                <a:spcPct val="100000"/>
              </a:lnSpc>
              <a:spcBef>
                <a:spcPts val="0"/>
              </a:spcBef>
              <a:defRPr sz="5200" b="1"/>
            </a:lvl4pPr>
            <a:lvl5pPr marL="5537200" indent="-660400" defTabSz="825500">
              <a:lnSpc>
                <a:spcPct val="100000"/>
              </a:lnSpc>
              <a:spcBef>
                <a:spcPts val="0"/>
              </a:spcBef>
              <a:defRPr sz="52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2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1" y="-407265"/>
            <a:ext cx="10916874" cy="1455583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90914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7" y="4533900"/>
            <a:ext cx="21971006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6672" y="13131542"/>
            <a:ext cx="298159" cy="3282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84909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2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2"/>
          </a:xfrm>
          <a:prstGeom prst="rect">
            <a:avLst/>
          </a:prstGeom>
        </p:spPr>
        <p:txBody>
          <a:bodyPr lIns="22859" tIns="22859" rIns="22859" bIns="2285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1879600" indent="-660400" defTabSz="825500">
              <a:lnSpc>
                <a:spcPct val="100000"/>
              </a:lnSpc>
              <a:spcBef>
                <a:spcPts val="0"/>
              </a:spcBef>
              <a:defRPr sz="5200" b="1"/>
            </a:lvl2pPr>
            <a:lvl3pPr marL="3098800" indent="-660400" defTabSz="825500">
              <a:lnSpc>
                <a:spcPct val="100000"/>
              </a:lnSpc>
              <a:spcBef>
                <a:spcPts val="0"/>
              </a:spcBef>
              <a:defRPr sz="5200" b="1"/>
            </a:lvl3pPr>
            <a:lvl4pPr marL="4318000" indent="-660400" defTabSz="825500">
              <a:lnSpc>
                <a:spcPct val="100000"/>
              </a:lnSpc>
              <a:spcBef>
                <a:spcPts val="0"/>
              </a:spcBef>
              <a:defRPr sz="5200" b="1"/>
            </a:lvl4pPr>
            <a:lvl5pPr marL="5537200" indent="-660400" defTabSz="825500">
              <a:lnSpc>
                <a:spcPct val="100000"/>
              </a:lnSpc>
              <a:spcBef>
                <a:spcPts val="0"/>
              </a:spcBef>
              <a:defRPr sz="52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0496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2"/>
          </a:xfrm>
          <a:prstGeom prst="rect">
            <a:avLst/>
          </a:prstGeom>
        </p:spPr>
        <p:txBody>
          <a:bodyPr lIns="22859" tIns="22859" rIns="22859" bIns="2285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1879600" indent="-660400" defTabSz="825500">
              <a:lnSpc>
                <a:spcPct val="100000"/>
              </a:lnSpc>
              <a:spcBef>
                <a:spcPts val="0"/>
              </a:spcBef>
              <a:defRPr sz="5200" b="1"/>
            </a:lvl2pPr>
            <a:lvl3pPr marL="3098800" indent="-660400" defTabSz="825500">
              <a:lnSpc>
                <a:spcPct val="100000"/>
              </a:lnSpc>
              <a:spcBef>
                <a:spcPts val="0"/>
              </a:spcBef>
              <a:defRPr sz="5200" b="1"/>
            </a:lvl3pPr>
            <a:lvl4pPr marL="4318000" indent="-660400" defTabSz="825500">
              <a:lnSpc>
                <a:spcPct val="100000"/>
              </a:lnSpc>
              <a:spcBef>
                <a:spcPts val="0"/>
              </a:spcBef>
              <a:defRPr sz="5200" b="1"/>
            </a:lvl4pPr>
            <a:lvl5pPr marL="5537200" indent="-660400" defTabSz="825500">
              <a:lnSpc>
                <a:spcPct val="100000"/>
              </a:lnSpc>
              <a:spcBef>
                <a:spcPts val="0"/>
              </a:spcBef>
              <a:defRPr sz="52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200" spc="-200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028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2"/>
            <a:ext cx="21971000" cy="8256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numCol="2" spcCol="549275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7" y="2743200"/>
            <a:ext cx="19507202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6672" y="13127308"/>
            <a:ext cx="298159" cy="32829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algn="ctr" defTabSz="584200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4359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transition spd="med"/>
  <p:txStyles>
    <p:titleStyle>
      <a:lvl1pPr marL="0" marR="0" indent="0" algn="l" defTabSz="243833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6" rtl="0" latinLnBrk="0">
        <a:lnSpc>
          <a:spcPct val="90000"/>
        </a:lnSpc>
        <a:spcBef>
          <a:spcPts val="44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828800" marR="0" indent="-609600" algn="l" defTabSz="2438336" rtl="0" latinLnBrk="0">
        <a:lnSpc>
          <a:spcPct val="90000"/>
        </a:lnSpc>
        <a:spcBef>
          <a:spcPts val="44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3048000" marR="0" indent="-609600" algn="l" defTabSz="2438336" rtl="0" latinLnBrk="0">
        <a:lnSpc>
          <a:spcPct val="90000"/>
        </a:lnSpc>
        <a:spcBef>
          <a:spcPts val="44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4267200" marR="0" indent="-609600" algn="l" defTabSz="2438336" rtl="0" latinLnBrk="0">
        <a:lnSpc>
          <a:spcPct val="90000"/>
        </a:lnSpc>
        <a:spcBef>
          <a:spcPts val="44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5486400" marR="0" indent="-609600" algn="l" defTabSz="2438336" rtl="0" latinLnBrk="0">
        <a:lnSpc>
          <a:spcPct val="90000"/>
        </a:lnSpc>
        <a:spcBef>
          <a:spcPts val="44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6705600" marR="0" indent="-609600" algn="l" defTabSz="2438336" rtl="0" latinLnBrk="0">
        <a:lnSpc>
          <a:spcPct val="90000"/>
        </a:lnSpc>
        <a:spcBef>
          <a:spcPts val="44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7924800" marR="0" indent="-609600" algn="l" defTabSz="2438336" rtl="0" latinLnBrk="0">
        <a:lnSpc>
          <a:spcPct val="90000"/>
        </a:lnSpc>
        <a:spcBef>
          <a:spcPts val="44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9144000" marR="0" indent="-609600" algn="l" defTabSz="2438336" rtl="0" latinLnBrk="0">
        <a:lnSpc>
          <a:spcPct val="90000"/>
        </a:lnSpc>
        <a:spcBef>
          <a:spcPts val="44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0363200" marR="0" indent="-609600" algn="l" defTabSz="2438336" rtl="0" latinLnBrk="0">
        <a:lnSpc>
          <a:spcPct val="90000"/>
        </a:lnSpc>
        <a:spcBef>
          <a:spcPts val="44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mateworks.org/wp-content/uploads/2019/02/CA-Cement-benchmarking-report-Rev-Final.pdf" TargetMode="External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.xml"/><Relationship Id="rId5" Type="http://schemas.openxmlformats.org/officeDocument/2006/relationships/hyperlink" Target="https://www.vdz-online.de/en/knowledge-base/publications/environmental-data-of-the-german-cement-industry-2021" TargetMode="External"/><Relationship Id="rId4" Type="http://schemas.openxmlformats.org/officeDocument/2006/relationships/hyperlink" Target="https://www.sciencedirect.com/science/article/pii/S1876610209000216?via%3Dihub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8/10/relationships/comments" Target="../comments/modernComment_24B_A2F3D57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8/10/relationships/comments" Target="../comments/modernComment_26C_2A3E047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microsoft.com/office/2018/10/relationships/comments" Target="../comments/modernComment_270_41A743EB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tif"/><Relationship Id="rId4" Type="http://schemas.openxmlformats.org/officeDocument/2006/relationships/image" Target="../media/image35.tif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creenshot 2023-04-13 at 21.24.58.png" descr="Screenshot 2023-04-13 at 21.24.58.png"/>
          <p:cNvPicPr>
            <a:picLocks noChangeAspect="1"/>
          </p:cNvPicPr>
          <p:nvPr/>
        </p:nvPicPr>
        <p:blipFill>
          <a:blip r:embed="rId3"/>
          <a:srcRect t="5949" b="5949"/>
          <a:stretch>
            <a:fillRect/>
          </a:stretch>
        </p:blipFill>
        <p:spPr>
          <a:xfrm flipH="1">
            <a:off x="-23361" y="-292456"/>
            <a:ext cx="24430722" cy="14300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furno_logotype_kelvin.png" descr="furno_logotype_kelv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273" y="10114536"/>
            <a:ext cx="11092978" cy="198812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By changing the economics of undergrounding, we…"/>
          <p:cNvSpPr txBox="1"/>
          <p:nvPr/>
        </p:nvSpPr>
        <p:spPr>
          <a:xfrm>
            <a:off x="8553448" y="12102665"/>
            <a:ext cx="13138624" cy="89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100">
                <a:solidFill>
                  <a:srgbClr val="14353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lang="en-US" sz="4200">
                <a:latin typeface="Avenir Medium" panose="02000503020000020003" pitchFamily="2" charset="0"/>
              </a:rPr>
              <a:t>Enabling true independence for concrete producers</a:t>
            </a:r>
            <a:endParaRPr sz="4200">
              <a:latin typeface="Avenir Medium" panose="02000503020000020003" pitchFamily="2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Rectangle"/>
          <p:cNvSpPr/>
          <p:nvPr/>
        </p:nvSpPr>
        <p:spPr>
          <a:xfrm>
            <a:off x="-1" y="1"/>
            <a:ext cx="24597882" cy="13731570"/>
          </a:xfrm>
          <a:prstGeom prst="rect">
            <a:avLst/>
          </a:prstGeom>
          <a:solidFill>
            <a:srgbClr val="14353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96" name="Our Story"/>
          <p:cNvSpPr txBox="1"/>
          <p:nvPr/>
        </p:nvSpPr>
        <p:spPr>
          <a:xfrm>
            <a:off x="3113332" y="5867762"/>
            <a:ext cx="7019550" cy="198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sz="10000"/>
              <a:t>The Science</a:t>
            </a:r>
          </a:p>
        </p:txBody>
      </p:sp>
      <p:sp>
        <p:nvSpPr>
          <p:cNvPr id="897" name="Line"/>
          <p:cNvSpPr/>
          <p:nvPr/>
        </p:nvSpPr>
        <p:spPr>
          <a:xfrm flipV="1">
            <a:off x="2200130" y="916700"/>
            <a:ext cx="4" cy="11882600"/>
          </a:xfrm>
          <a:prstGeom prst="line">
            <a:avLst/>
          </a:prstGeom>
          <a:ln w="6350">
            <a:solidFill>
              <a:srgbClr val="F1F0E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98" name="furno_logotype_kelvin.png" descr="furno_logotype_kelv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03" y="1118715"/>
            <a:ext cx="4843578" cy="8680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A05A3D-666B-71D9-D988-56024FD6FB28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roup 1626"/>
          <p:cNvGrpSpPr/>
          <p:nvPr/>
        </p:nvGrpSpPr>
        <p:grpSpPr>
          <a:xfrm>
            <a:off x="4208207" y="3541739"/>
            <a:ext cx="5343918" cy="5338762"/>
            <a:chOff x="-17657" y="34932"/>
            <a:chExt cx="2671958" cy="2669380"/>
          </a:xfrm>
        </p:grpSpPr>
        <p:sp>
          <p:nvSpPr>
            <p:cNvPr id="900" name="Circle"/>
            <p:cNvSpPr/>
            <p:nvPr/>
          </p:nvSpPr>
          <p:spPr>
            <a:xfrm>
              <a:off x="-17658" y="34932"/>
              <a:ext cx="2671959" cy="2669381"/>
            </a:xfrm>
            <a:prstGeom prst="ellipse">
              <a:avLst/>
            </a:prstGeom>
            <a:solidFill>
              <a:srgbClr val="C5CCCD">
                <a:alpha val="48624"/>
              </a:srgbClr>
            </a:solidFill>
            <a:ln w="3175" cap="flat">
              <a:solidFill>
                <a:srgbClr val="1C333A">
                  <a:alpha val="48624"/>
                </a:srgbClr>
              </a:solidFill>
              <a:prstDash val="solid"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1" name="Circle"/>
            <p:cNvSpPr/>
            <p:nvPr/>
          </p:nvSpPr>
          <p:spPr>
            <a:xfrm>
              <a:off x="791315" y="215831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2" name="Circle"/>
            <p:cNvSpPr/>
            <p:nvPr/>
          </p:nvSpPr>
          <p:spPr>
            <a:xfrm>
              <a:off x="859589" y="222658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3" name="Circle"/>
            <p:cNvSpPr/>
            <p:nvPr/>
          </p:nvSpPr>
          <p:spPr>
            <a:xfrm>
              <a:off x="859589" y="222658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4" name="Circle"/>
            <p:cNvSpPr/>
            <p:nvPr/>
          </p:nvSpPr>
          <p:spPr>
            <a:xfrm>
              <a:off x="927864" y="229486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5" name="Circle"/>
            <p:cNvSpPr/>
            <p:nvPr/>
          </p:nvSpPr>
          <p:spPr>
            <a:xfrm>
              <a:off x="1005697" y="199583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6" name="Circle"/>
            <p:cNvSpPr/>
            <p:nvPr/>
          </p:nvSpPr>
          <p:spPr>
            <a:xfrm>
              <a:off x="1073972" y="206410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7" name="Circle"/>
            <p:cNvSpPr/>
            <p:nvPr/>
          </p:nvSpPr>
          <p:spPr>
            <a:xfrm>
              <a:off x="1142245" y="213238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8" name="Circle"/>
            <p:cNvSpPr/>
            <p:nvPr/>
          </p:nvSpPr>
          <p:spPr>
            <a:xfrm>
              <a:off x="802998" y="232802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9" name="Circle"/>
            <p:cNvSpPr/>
            <p:nvPr/>
          </p:nvSpPr>
          <p:spPr>
            <a:xfrm>
              <a:off x="990799" y="228405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0" name="Circle"/>
            <p:cNvSpPr/>
            <p:nvPr/>
          </p:nvSpPr>
          <p:spPr>
            <a:xfrm>
              <a:off x="1059074" y="235233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1" name="Circle"/>
            <p:cNvSpPr/>
            <p:nvPr/>
          </p:nvSpPr>
          <p:spPr>
            <a:xfrm>
              <a:off x="1136908" y="205330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2" name="Circle"/>
            <p:cNvSpPr/>
            <p:nvPr/>
          </p:nvSpPr>
          <p:spPr>
            <a:xfrm>
              <a:off x="1205182" y="212157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3" name="Circle"/>
            <p:cNvSpPr/>
            <p:nvPr/>
          </p:nvSpPr>
          <p:spPr>
            <a:xfrm>
              <a:off x="1273457" y="218985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4" name="Circle"/>
            <p:cNvSpPr/>
            <p:nvPr/>
          </p:nvSpPr>
          <p:spPr>
            <a:xfrm>
              <a:off x="849337" y="228730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5" name="Circle"/>
            <p:cNvSpPr/>
            <p:nvPr/>
          </p:nvSpPr>
          <p:spPr>
            <a:xfrm>
              <a:off x="917611" y="235557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6" name="Circle"/>
            <p:cNvSpPr/>
            <p:nvPr/>
          </p:nvSpPr>
          <p:spPr>
            <a:xfrm>
              <a:off x="985884" y="242385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7" name="Circle"/>
            <p:cNvSpPr/>
            <p:nvPr/>
          </p:nvSpPr>
          <p:spPr>
            <a:xfrm>
              <a:off x="1063718" y="212482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8" name="Circle"/>
            <p:cNvSpPr/>
            <p:nvPr/>
          </p:nvSpPr>
          <p:spPr>
            <a:xfrm>
              <a:off x="1131993" y="219309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19" name="Circle"/>
            <p:cNvSpPr/>
            <p:nvPr/>
          </p:nvSpPr>
          <p:spPr>
            <a:xfrm>
              <a:off x="1200267" y="226137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0" name="Circle"/>
            <p:cNvSpPr/>
            <p:nvPr/>
          </p:nvSpPr>
          <p:spPr>
            <a:xfrm>
              <a:off x="1002823" y="229466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1" name="Circle"/>
            <p:cNvSpPr/>
            <p:nvPr/>
          </p:nvSpPr>
          <p:spPr>
            <a:xfrm>
              <a:off x="1071097" y="236293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2" name="Circle"/>
            <p:cNvSpPr/>
            <p:nvPr/>
          </p:nvSpPr>
          <p:spPr>
            <a:xfrm>
              <a:off x="1071097" y="236293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3" name="Circle"/>
            <p:cNvSpPr/>
            <p:nvPr/>
          </p:nvSpPr>
          <p:spPr>
            <a:xfrm>
              <a:off x="1139372" y="243120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4" name="Circle"/>
            <p:cNvSpPr/>
            <p:nvPr/>
          </p:nvSpPr>
          <p:spPr>
            <a:xfrm>
              <a:off x="1217206" y="213218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5" name="Circle"/>
            <p:cNvSpPr/>
            <p:nvPr/>
          </p:nvSpPr>
          <p:spPr>
            <a:xfrm>
              <a:off x="1285479" y="220045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6" name="Circle"/>
            <p:cNvSpPr/>
            <p:nvPr/>
          </p:nvSpPr>
          <p:spPr>
            <a:xfrm>
              <a:off x="1353754" y="226873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7" name="Circle"/>
            <p:cNvSpPr/>
            <p:nvPr/>
          </p:nvSpPr>
          <p:spPr>
            <a:xfrm>
              <a:off x="1134033" y="235212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8" name="Circle"/>
            <p:cNvSpPr/>
            <p:nvPr/>
          </p:nvSpPr>
          <p:spPr>
            <a:xfrm>
              <a:off x="1202308" y="242040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9" name="Circle"/>
            <p:cNvSpPr/>
            <p:nvPr/>
          </p:nvSpPr>
          <p:spPr>
            <a:xfrm>
              <a:off x="1270582" y="248867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0" name="Circle"/>
            <p:cNvSpPr/>
            <p:nvPr/>
          </p:nvSpPr>
          <p:spPr>
            <a:xfrm>
              <a:off x="1348416" y="218965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1" name="Circle"/>
            <p:cNvSpPr/>
            <p:nvPr/>
          </p:nvSpPr>
          <p:spPr>
            <a:xfrm>
              <a:off x="1416690" y="225792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2" name="Circle"/>
            <p:cNvSpPr/>
            <p:nvPr/>
          </p:nvSpPr>
          <p:spPr>
            <a:xfrm>
              <a:off x="1484964" y="232619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3" name="Circle"/>
            <p:cNvSpPr/>
            <p:nvPr/>
          </p:nvSpPr>
          <p:spPr>
            <a:xfrm>
              <a:off x="1060845" y="242365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4" name="Circle"/>
            <p:cNvSpPr/>
            <p:nvPr/>
          </p:nvSpPr>
          <p:spPr>
            <a:xfrm>
              <a:off x="1129118" y="249192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5" name="Circle"/>
            <p:cNvSpPr/>
            <p:nvPr/>
          </p:nvSpPr>
          <p:spPr>
            <a:xfrm>
              <a:off x="1197393" y="256020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6" name="Circle"/>
            <p:cNvSpPr/>
            <p:nvPr/>
          </p:nvSpPr>
          <p:spPr>
            <a:xfrm>
              <a:off x="1275227" y="226117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7" name="Circle"/>
            <p:cNvSpPr/>
            <p:nvPr/>
          </p:nvSpPr>
          <p:spPr>
            <a:xfrm>
              <a:off x="1343501" y="232944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8" name="Circle"/>
            <p:cNvSpPr/>
            <p:nvPr/>
          </p:nvSpPr>
          <p:spPr>
            <a:xfrm>
              <a:off x="1411775" y="239772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39" name="Circle"/>
            <p:cNvSpPr/>
            <p:nvPr/>
          </p:nvSpPr>
          <p:spPr>
            <a:xfrm>
              <a:off x="1136171" y="226697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0" name="Circle"/>
            <p:cNvSpPr/>
            <p:nvPr/>
          </p:nvSpPr>
          <p:spPr>
            <a:xfrm>
              <a:off x="1204444" y="233525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1" name="Circle"/>
            <p:cNvSpPr/>
            <p:nvPr/>
          </p:nvSpPr>
          <p:spPr>
            <a:xfrm>
              <a:off x="641204" y="235928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2" name="Circle"/>
            <p:cNvSpPr/>
            <p:nvPr/>
          </p:nvSpPr>
          <p:spPr>
            <a:xfrm>
              <a:off x="1272719" y="240352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3" name="Circle"/>
            <p:cNvSpPr/>
            <p:nvPr/>
          </p:nvSpPr>
          <p:spPr>
            <a:xfrm>
              <a:off x="1350553" y="210449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4" name="Circle"/>
            <p:cNvSpPr/>
            <p:nvPr/>
          </p:nvSpPr>
          <p:spPr>
            <a:xfrm>
              <a:off x="1418827" y="217277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5" name="Circle"/>
            <p:cNvSpPr/>
            <p:nvPr/>
          </p:nvSpPr>
          <p:spPr>
            <a:xfrm>
              <a:off x="1487102" y="224104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6" name="Circle"/>
            <p:cNvSpPr/>
            <p:nvPr/>
          </p:nvSpPr>
          <p:spPr>
            <a:xfrm>
              <a:off x="1267381" y="232444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7" name="Circle"/>
            <p:cNvSpPr/>
            <p:nvPr/>
          </p:nvSpPr>
          <p:spPr>
            <a:xfrm>
              <a:off x="1335655" y="239271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8" name="Circle"/>
            <p:cNvSpPr/>
            <p:nvPr/>
          </p:nvSpPr>
          <p:spPr>
            <a:xfrm>
              <a:off x="1403930" y="246099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9" name="Circle"/>
            <p:cNvSpPr/>
            <p:nvPr/>
          </p:nvSpPr>
          <p:spPr>
            <a:xfrm>
              <a:off x="1481764" y="216196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0" name="Circle"/>
            <p:cNvSpPr/>
            <p:nvPr/>
          </p:nvSpPr>
          <p:spPr>
            <a:xfrm>
              <a:off x="1550038" y="223024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1" name="Circle"/>
            <p:cNvSpPr/>
            <p:nvPr/>
          </p:nvSpPr>
          <p:spPr>
            <a:xfrm>
              <a:off x="1618312" y="229851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2" name="Circle"/>
            <p:cNvSpPr/>
            <p:nvPr/>
          </p:nvSpPr>
          <p:spPr>
            <a:xfrm>
              <a:off x="1194192" y="239596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3" name="Circle"/>
            <p:cNvSpPr/>
            <p:nvPr/>
          </p:nvSpPr>
          <p:spPr>
            <a:xfrm>
              <a:off x="1262466" y="246424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4" name="Circle"/>
            <p:cNvSpPr/>
            <p:nvPr/>
          </p:nvSpPr>
          <p:spPr>
            <a:xfrm>
              <a:off x="1330741" y="253251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5" name="Circle"/>
            <p:cNvSpPr/>
            <p:nvPr/>
          </p:nvSpPr>
          <p:spPr>
            <a:xfrm>
              <a:off x="1408574" y="223348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6" name="Circle"/>
            <p:cNvSpPr/>
            <p:nvPr/>
          </p:nvSpPr>
          <p:spPr>
            <a:xfrm>
              <a:off x="1476849" y="230176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7" name="Circle"/>
            <p:cNvSpPr/>
            <p:nvPr/>
          </p:nvSpPr>
          <p:spPr>
            <a:xfrm>
              <a:off x="1545123" y="237003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8" name="Circle"/>
            <p:cNvSpPr/>
            <p:nvPr/>
          </p:nvSpPr>
          <p:spPr>
            <a:xfrm>
              <a:off x="872746" y="214500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9" name="Circle"/>
            <p:cNvSpPr/>
            <p:nvPr/>
          </p:nvSpPr>
          <p:spPr>
            <a:xfrm>
              <a:off x="220877" y="194009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0" name="Circle"/>
            <p:cNvSpPr/>
            <p:nvPr/>
          </p:nvSpPr>
          <p:spPr>
            <a:xfrm>
              <a:off x="220877" y="194009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1" name="Circle"/>
            <p:cNvSpPr/>
            <p:nvPr/>
          </p:nvSpPr>
          <p:spPr>
            <a:xfrm>
              <a:off x="289151" y="200837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2" name="Circle"/>
            <p:cNvSpPr/>
            <p:nvPr/>
          </p:nvSpPr>
          <p:spPr>
            <a:xfrm>
              <a:off x="553632" y="233932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3" name="Circle"/>
            <p:cNvSpPr/>
            <p:nvPr/>
          </p:nvSpPr>
          <p:spPr>
            <a:xfrm>
              <a:off x="778416" y="225556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4" name="Circle"/>
            <p:cNvSpPr/>
            <p:nvPr/>
          </p:nvSpPr>
          <p:spPr>
            <a:xfrm>
              <a:off x="283814" y="192929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5" name="Circle"/>
            <p:cNvSpPr/>
            <p:nvPr/>
          </p:nvSpPr>
          <p:spPr>
            <a:xfrm>
              <a:off x="352088" y="199756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6" name="Circle"/>
            <p:cNvSpPr/>
            <p:nvPr/>
          </p:nvSpPr>
          <p:spPr>
            <a:xfrm>
              <a:off x="420362" y="206584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7" name="Circle"/>
            <p:cNvSpPr/>
            <p:nvPr/>
          </p:nvSpPr>
          <p:spPr>
            <a:xfrm>
              <a:off x="942624" y="223331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8" name="Circle"/>
            <p:cNvSpPr/>
            <p:nvPr/>
          </p:nvSpPr>
          <p:spPr>
            <a:xfrm>
              <a:off x="210625" y="200081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9" name="Circle"/>
            <p:cNvSpPr/>
            <p:nvPr/>
          </p:nvSpPr>
          <p:spPr>
            <a:xfrm>
              <a:off x="278899" y="206908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0" name="Circle"/>
            <p:cNvSpPr/>
            <p:nvPr/>
          </p:nvSpPr>
          <p:spPr>
            <a:xfrm>
              <a:off x="347173" y="213736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1" name="Circle"/>
            <p:cNvSpPr/>
            <p:nvPr/>
          </p:nvSpPr>
          <p:spPr>
            <a:xfrm>
              <a:off x="408752" y="197499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2" name="Circle"/>
            <p:cNvSpPr/>
            <p:nvPr/>
          </p:nvSpPr>
          <p:spPr>
            <a:xfrm>
              <a:off x="493281" y="190661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3" name="Circle"/>
            <p:cNvSpPr/>
            <p:nvPr/>
          </p:nvSpPr>
          <p:spPr>
            <a:xfrm>
              <a:off x="561555" y="197488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4" name="Circle"/>
            <p:cNvSpPr/>
            <p:nvPr/>
          </p:nvSpPr>
          <p:spPr>
            <a:xfrm>
              <a:off x="364111" y="200817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5" name="Circle"/>
            <p:cNvSpPr/>
            <p:nvPr/>
          </p:nvSpPr>
          <p:spPr>
            <a:xfrm>
              <a:off x="432386" y="207644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6" name="Circle"/>
            <p:cNvSpPr/>
            <p:nvPr/>
          </p:nvSpPr>
          <p:spPr>
            <a:xfrm>
              <a:off x="432386" y="207644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7" name="Circle"/>
            <p:cNvSpPr/>
            <p:nvPr/>
          </p:nvSpPr>
          <p:spPr>
            <a:xfrm>
              <a:off x="500659" y="214472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8" name="Circle"/>
            <p:cNvSpPr/>
            <p:nvPr/>
          </p:nvSpPr>
          <p:spPr>
            <a:xfrm>
              <a:off x="715042" y="198224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9" name="Circle"/>
            <p:cNvSpPr/>
            <p:nvPr/>
          </p:nvSpPr>
          <p:spPr>
            <a:xfrm>
              <a:off x="703736" y="232169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0" name="Circle"/>
            <p:cNvSpPr/>
            <p:nvPr/>
          </p:nvSpPr>
          <p:spPr>
            <a:xfrm>
              <a:off x="563596" y="213391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1" name="Circle"/>
            <p:cNvSpPr/>
            <p:nvPr/>
          </p:nvSpPr>
          <p:spPr>
            <a:xfrm>
              <a:off x="631871" y="220218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2" name="Circle"/>
            <p:cNvSpPr/>
            <p:nvPr/>
          </p:nvSpPr>
          <p:spPr>
            <a:xfrm>
              <a:off x="777979" y="197143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3" name="Circle"/>
            <p:cNvSpPr/>
            <p:nvPr/>
          </p:nvSpPr>
          <p:spPr>
            <a:xfrm>
              <a:off x="846252" y="203970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4" name="Circle"/>
            <p:cNvSpPr/>
            <p:nvPr/>
          </p:nvSpPr>
          <p:spPr>
            <a:xfrm>
              <a:off x="422133" y="213716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5" name="Circle"/>
            <p:cNvSpPr/>
            <p:nvPr/>
          </p:nvSpPr>
          <p:spPr>
            <a:xfrm>
              <a:off x="490407" y="220543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6" name="Circle"/>
            <p:cNvSpPr/>
            <p:nvPr/>
          </p:nvSpPr>
          <p:spPr>
            <a:xfrm>
              <a:off x="558681" y="227371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7" name="Circle"/>
            <p:cNvSpPr/>
            <p:nvPr/>
          </p:nvSpPr>
          <p:spPr>
            <a:xfrm>
              <a:off x="636515" y="197468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8" name="Circle"/>
            <p:cNvSpPr/>
            <p:nvPr/>
          </p:nvSpPr>
          <p:spPr>
            <a:xfrm>
              <a:off x="704790" y="204295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9" name="Circle"/>
            <p:cNvSpPr/>
            <p:nvPr/>
          </p:nvSpPr>
          <p:spPr>
            <a:xfrm>
              <a:off x="773064" y="211123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90" name="Circle"/>
            <p:cNvSpPr/>
            <p:nvPr/>
          </p:nvSpPr>
          <p:spPr>
            <a:xfrm>
              <a:off x="497459" y="198048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91" name="Circle"/>
            <p:cNvSpPr/>
            <p:nvPr/>
          </p:nvSpPr>
          <p:spPr>
            <a:xfrm>
              <a:off x="565733" y="204876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92" name="Circle"/>
            <p:cNvSpPr/>
            <p:nvPr/>
          </p:nvSpPr>
          <p:spPr>
            <a:xfrm>
              <a:off x="565733" y="204876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93" name="Circle"/>
            <p:cNvSpPr/>
            <p:nvPr/>
          </p:nvSpPr>
          <p:spPr>
            <a:xfrm>
              <a:off x="634007" y="211703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94" name="Circle"/>
            <p:cNvSpPr/>
            <p:nvPr/>
          </p:nvSpPr>
          <p:spPr>
            <a:xfrm>
              <a:off x="848389" y="195455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95" name="Circle"/>
            <p:cNvSpPr/>
            <p:nvPr/>
          </p:nvSpPr>
          <p:spPr>
            <a:xfrm>
              <a:off x="731053" y="240647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96" name="Circle"/>
            <p:cNvSpPr/>
            <p:nvPr/>
          </p:nvSpPr>
          <p:spPr>
            <a:xfrm>
              <a:off x="696943" y="210623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97" name="Circle"/>
            <p:cNvSpPr/>
            <p:nvPr/>
          </p:nvSpPr>
          <p:spPr>
            <a:xfrm>
              <a:off x="765218" y="217450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98" name="Circle"/>
            <p:cNvSpPr/>
            <p:nvPr/>
          </p:nvSpPr>
          <p:spPr>
            <a:xfrm>
              <a:off x="979600" y="201202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99" name="Circle"/>
            <p:cNvSpPr/>
            <p:nvPr/>
          </p:nvSpPr>
          <p:spPr>
            <a:xfrm>
              <a:off x="985170" y="212985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0" name="Circle"/>
            <p:cNvSpPr/>
            <p:nvPr/>
          </p:nvSpPr>
          <p:spPr>
            <a:xfrm>
              <a:off x="623754" y="2177753"/>
              <a:ext cx="89730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1" name="Circle"/>
            <p:cNvSpPr/>
            <p:nvPr/>
          </p:nvSpPr>
          <p:spPr>
            <a:xfrm>
              <a:off x="692029" y="224602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2" name="Circle"/>
            <p:cNvSpPr/>
            <p:nvPr/>
          </p:nvSpPr>
          <p:spPr>
            <a:xfrm>
              <a:off x="838137" y="201527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3" name="Circle"/>
            <p:cNvSpPr/>
            <p:nvPr/>
          </p:nvSpPr>
          <p:spPr>
            <a:xfrm>
              <a:off x="906411" y="208354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4" name="Circle"/>
            <p:cNvSpPr/>
            <p:nvPr/>
          </p:nvSpPr>
          <p:spPr>
            <a:xfrm>
              <a:off x="1042059" y="254140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5" name="Circle"/>
            <p:cNvSpPr/>
            <p:nvPr/>
          </p:nvSpPr>
          <p:spPr>
            <a:xfrm>
              <a:off x="486281" y="226870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6" name="Circle"/>
            <p:cNvSpPr/>
            <p:nvPr/>
          </p:nvSpPr>
          <p:spPr>
            <a:xfrm>
              <a:off x="1049643" y="222593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7" name="Circle"/>
            <p:cNvSpPr/>
            <p:nvPr/>
          </p:nvSpPr>
          <p:spPr>
            <a:xfrm>
              <a:off x="1046267" y="197370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8" name="Circle"/>
            <p:cNvSpPr/>
            <p:nvPr/>
          </p:nvSpPr>
          <p:spPr>
            <a:xfrm>
              <a:off x="1199753" y="198106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9" name="Circle"/>
            <p:cNvSpPr/>
            <p:nvPr/>
          </p:nvSpPr>
          <p:spPr>
            <a:xfrm>
              <a:off x="1701230" y="240721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0" name="Circle"/>
            <p:cNvSpPr/>
            <p:nvPr/>
          </p:nvSpPr>
          <p:spPr>
            <a:xfrm>
              <a:off x="1262690" y="197025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1" name="Circle"/>
            <p:cNvSpPr/>
            <p:nvPr/>
          </p:nvSpPr>
          <p:spPr>
            <a:xfrm>
              <a:off x="1330964" y="203852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2" name="Circle"/>
            <p:cNvSpPr/>
            <p:nvPr/>
          </p:nvSpPr>
          <p:spPr>
            <a:xfrm>
              <a:off x="1121227" y="197350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3" name="Circle"/>
            <p:cNvSpPr/>
            <p:nvPr/>
          </p:nvSpPr>
          <p:spPr>
            <a:xfrm>
              <a:off x="1189501" y="204177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4" name="Circle"/>
            <p:cNvSpPr/>
            <p:nvPr/>
          </p:nvSpPr>
          <p:spPr>
            <a:xfrm>
              <a:off x="1257775" y="211005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5" name="Circle"/>
            <p:cNvSpPr/>
            <p:nvPr/>
          </p:nvSpPr>
          <p:spPr>
            <a:xfrm>
              <a:off x="1464312" y="201084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6" name="Circle"/>
            <p:cNvSpPr/>
            <p:nvPr/>
          </p:nvSpPr>
          <p:spPr>
            <a:xfrm>
              <a:off x="800581" y="244103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7" name="Circle"/>
            <p:cNvSpPr/>
            <p:nvPr/>
          </p:nvSpPr>
          <p:spPr>
            <a:xfrm>
              <a:off x="1322849" y="201409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8" name="Circle"/>
            <p:cNvSpPr/>
            <p:nvPr/>
          </p:nvSpPr>
          <p:spPr>
            <a:xfrm>
              <a:off x="1391123" y="208236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9" name="Circle"/>
            <p:cNvSpPr/>
            <p:nvPr/>
          </p:nvSpPr>
          <p:spPr>
            <a:xfrm>
              <a:off x="1469360" y="195454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0" name="Circle"/>
            <p:cNvSpPr/>
            <p:nvPr/>
          </p:nvSpPr>
          <p:spPr>
            <a:xfrm>
              <a:off x="1537634" y="202281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1" name="Circle"/>
            <p:cNvSpPr/>
            <p:nvPr/>
          </p:nvSpPr>
          <p:spPr>
            <a:xfrm>
              <a:off x="1537634" y="202281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2" name="Circle"/>
            <p:cNvSpPr/>
            <p:nvPr/>
          </p:nvSpPr>
          <p:spPr>
            <a:xfrm>
              <a:off x="1605908" y="209109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3" name="Circle"/>
            <p:cNvSpPr/>
            <p:nvPr/>
          </p:nvSpPr>
          <p:spPr>
            <a:xfrm>
              <a:off x="1600570" y="201201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4" name="Circle"/>
            <p:cNvSpPr/>
            <p:nvPr/>
          </p:nvSpPr>
          <p:spPr>
            <a:xfrm>
              <a:off x="1668845" y="208028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5" name="Circle"/>
            <p:cNvSpPr/>
            <p:nvPr/>
          </p:nvSpPr>
          <p:spPr>
            <a:xfrm>
              <a:off x="1737118" y="214856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6" name="Circle"/>
            <p:cNvSpPr/>
            <p:nvPr/>
          </p:nvSpPr>
          <p:spPr>
            <a:xfrm>
              <a:off x="1951501" y="198608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7" name="Circle"/>
            <p:cNvSpPr/>
            <p:nvPr/>
          </p:nvSpPr>
          <p:spPr>
            <a:xfrm>
              <a:off x="1527381" y="208353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8" name="Circle"/>
            <p:cNvSpPr/>
            <p:nvPr/>
          </p:nvSpPr>
          <p:spPr>
            <a:xfrm>
              <a:off x="1595655" y="215181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9" name="Circle"/>
            <p:cNvSpPr/>
            <p:nvPr/>
          </p:nvSpPr>
          <p:spPr>
            <a:xfrm>
              <a:off x="1663930" y="222008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30" name="Circle"/>
            <p:cNvSpPr/>
            <p:nvPr/>
          </p:nvSpPr>
          <p:spPr>
            <a:xfrm>
              <a:off x="1810037" y="198933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31" name="Circle"/>
            <p:cNvSpPr/>
            <p:nvPr/>
          </p:nvSpPr>
          <p:spPr>
            <a:xfrm>
              <a:off x="1878312" y="205760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32" name="Circle"/>
            <p:cNvSpPr/>
            <p:nvPr/>
          </p:nvSpPr>
          <p:spPr>
            <a:xfrm>
              <a:off x="1680867" y="209089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33" name="Circle"/>
            <p:cNvSpPr/>
            <p:nvPr/>
          </p:nvSpPr>
          <p:spPr>
            <a:xfrm>
              <a:off x="1749142" y="215916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34" name="Circle"/>
            <p:cNvSpPr/>
            <p:nvPr/>
          </p:nvSpPr>
          <p:spPr>
            <a:xfrm>
              <a:off x="1749142" y="215916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35" name="Circle"/>
            <p:cNvSpPr/>
            <p:nvPr/>
          </p:nvSpPr>
          <p:spPr>
            <a:xfrm>
              <a:off x="1817416" y="222744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36" name="Circle"/>
            <p:cNvSpPr/>
            <p:nvPr/>
          </p:nvSpPr>
          <p:spPr>
            <a:xfrm>
              <a:off x="1963524" y="199668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37" name="Circle"/>
            <p:cNvSpPr/>
            <p:nvPr/>
          </p:nvSpPr>
          <p:spPr>
            <a:xfrm>
              <a:off x="2031799" y="206496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38" name="Circle"/>
            <p:cNvSpPr/>
            <p:nvPr/>
          </p:nvSpPr>
          <p:spPr>
            <a:xfrm>
              <a:off x="1812078" y="214836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39" name="Circle"/>
            <p:cNvSpPr/>
            <p:nvPr/>
          </p:nvSpPr>
          <p:spPr>
            <a:xfrm>
              <a:off x="1880353" y="221663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40" name="Circle"/>
            <p:cNvSpPr/>
            <p:nvPr/>
          </p:nvSpPr>
          <p:spPr>
            <a:xfrm>
              <a:off x="1948626" y="228490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41" name="Circle"/>
            <p:cNvSpPr/>
            <p:nvPr/>
          </p:nvSpPr>
          <p:spPr>
            <a:xfrm>
              <a:off x="2026460" y="198588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42" name="Circle"/>
            <p:cNvSpPr/>
            <p:nvPr/>
          </p:nvSpPr>
          <p:spPr>
            <a:xfrm>
              <a:off x="2094735" y="205415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43" name="Circle"/>
            <p:cNvSpPr/>
            <p:nvPr/>
          </p:nvSpPr>
          <p:spPr>
            <a:xfrm>
              <a:off x="2163009" y="212243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44" name="Circle"/>
            <p:cNvSpPr/>
            <p:nvPr/>
          </p:nvSpPr>
          <p:spPr>
            <a:xfrm>
              <a:off x="1738889" y="221988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45" name="Circle"/>
            <p:cNvSpPr/>
            <p:nvPr/>
          </p:nvSpPr>
          <p:spPr>
            <a:xfrm>
              <a:off x="1807163" y="228815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46" name="Circle"/>
            <p:cNvSpPr/>
            <p:nvPr/>
          </p:nvSpPr>
          <p:spPr>
            <a:xfrm>
              <a:off x="1875438" y="235643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47" name="Circle"/>
            <p:cNvSpPr/>
            <p:nvPr/>
          </p:nvSpPr>
          <p:spPr>
            <a:xfrm>
              <a:off x="1953272" y="205740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48" name="Circle"/>
            <p:cNvSpPr/>
            <p:nvPr/>
          </p:nvSpPr>
          <p:spPr>
            <a:xfrm>
              <a:off x="2021545" y="212567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49" name="Circle"/>
            <p:cNvSpPr/>
            <p:nvPr/>
          </p:nvSpPr>
          <p:spPr>
            <a:xfrm>
              <a:off x="2089820" y="219395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50" name="Circle"/>
            <p:cNvSpPr/>
            <p:nvPr/>
          </p:nvSpPr>
          <p:spPr>
            <a:xfrm>
              <a:off x="1814215" y="206320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51" name="Circle"/>
            <p:cNvSpPr/>
            <p:nvPr/>
          </p:nvSpPr>
          <p:spPr>
            <a:xfrm>
              <a:off x="1882489" y="213148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52" name="Circle"/>
            <p:cNvSpPr/>
            <p:nvPr/>
          </p:nvSpPr>
          <p:spPr>
            <a:xfrm>
              <a:off x="1882489" y="213148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53" name="Circle"/>
            <p:cNvSpPr/>
            <p:nvPr/>
          </p:nvSpPr>
          <p:spPr>
            <a:xfrm>
              <a:off x="1950764" y="219975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54" name="Circle"/>
            <p:cNvSpPr/>
            <p:nvPr/>
          </p:nvSpPr>
          <p:spPr>
            <a:xfrm>
              <a:off x="2096872" y="196900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55" name="Circle"/>
            <p:cNvSpPr/>
            <p:nvPr/>
          </p:nvSpPr>
          <p:spPr>
            <a:xfrm>
              <a:off x="2165146" y="203727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56" name="Circle"/>
            <p:cNvSpPr/>
            <p:nvPr/>
          </p:nvSpPr>
          <p:spPr>
            <a:xfrm>
              <a:off x="2365596" y="185109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57" name="Circle"/>
            <p:cNvSpPr/>
            <p:nvPr/>
          </p:nvSpPr>
          <p:spPr>
            <a:xfrm>
              <a:off x="2013700" y="218895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58" name="Circle"/>
            <p:cNvSpPr/>
            <p:nvPr/>
          </p:nvSpPr>
          <p:spPr>
            <a:xfrm>
              <a:off x="2081974" y="225722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59" name="Circle"/>
            <p:cNvSpPr/>
            <p:nvPr/>
          </p:nvSpPr>
          <p:spPr>
            <a:xfrm>
              <a:off x="2159808" y="195819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60" name="Circle"/>
            <p:cNvSpPr/>
            <p:nvPr/>
          </p:nvSpPr>
          <p:spPr>
            <a:xfrm>
              <a:off x="2228082" y="202647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61" name="Circle"/>
            <p:cNvSpPr/>
            <p:nvPr/>
          </p:nvSpPr>
          <p:spPr>
            <a:xfrm>
              <a:off x="2296357" y="209474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62" name="Circle"/>
            <p:cNvSpPr/>
            <p:nvPr/>
          </p:nvSpPr>
          <p:spPr>
            <a:xfrm>
              <a:off x="1872237" y="219219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63" name="Circle"/>
            <p:cNvSpPr/>
            <p:nvPr/>
          </p:nvSpPr>
          <p:spPr>
            <a:xfrm>
              <a:off x="1940511" y="226047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64" name="Circle"/>
            <p:cNvSpPr/>
            <p:nvPr/>
          </p:nvSpPr>
          <p:spPr>
            <a:xfrm>
              <a:off x="2008785" y="232874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65" name="Circle"/>
            <p:cNvSpPr/>
            <p:nvPr/>
          </p:nvSpPr>
          <p:spPr>
            <a:xfrm>
              <a:off x="1769351" y="238186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66" name="Circle"/>
            <p:cNvSpPr/>
            <p:nvPr/>
          </p:nvSpPr>
          <p:spPr>
            <a:xfrm>
              <a:off x="2154893" y="209799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67" name="Circle"/>
            <p:cNvSpPr/>
            <p:nvPr/>
          </p:nvSpPr>
          <p:spPr>
            <a:xfrm>
              <a:off x="2223167" y="216626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68" name="Circle"/>
            <p:cNvSpPr/>
            <p:nvPr/>
          </p:nvSpPr>
          <p:spPr>
            <a:xfrm>
              <a:off x="1707432" y="198777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69" name="Circle"/>
            <p:cNvSpPr/>
            <p:nvPr/>
          </p:nvSpPr>
          <p:spPr>
            <a:xfrm>
              <a:off x="2408189" y="193087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0" name="Circle"/>
            <p:cNvSpPr/>
            <p:nvPr/>
          </p:nvSpPr>
          <p:spPr>
            <a:xfrm>
              <a:off x="1874023" y="243129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1" name="Circle"/>
            <p:cNvSpPr/>
            <p:nvPr/>
          </p:nvSpPr>
          <p:spPr>
            <a:xfrm>
              <a:off x="2108942" y="191612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2" name="Circle"/>
            <p:cNvSpPr/>
            <p:nvPr/>
          </p:nvSpPr>
          <p:spPr>
            <a:xfrm>
              <a:off x="2323325" y="175364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3" name="Circle"/>
            <p:cNvSpPr/>
            <p:nvPr/>
          </p:nvSpPr>
          <p:spPr>
            <a:xfrm>
              <a:off x="2035753" y="198764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4" name="Circle"/>
            <p:cNvSpPr/>
            <p:nvPr/>
          </p:nvSpPr>
          <p:spPr>
            <a:xfrm>
              <a:off x="2181861" y="175688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5" name="Circle"/>
            <p:cNvSpPr/>
            <p:nvPr/>
          </p:nvSpPr>
          <p:spPr>
            <a:xfrm>
              <a:off x="2250135" y="182516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6" name="Circle"/>
            <p:cNvSpPr/>
            <p:nvPr/>
          </p:nvSpPr>
          <p:spPr>
            <a:xfrm>
              <a:off x="2111079" y="183096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7" name="Circle"/>
            <p:cNvSpPr/>
            <p:nvPr/>
          </p:nvSpPr>
          <p:spPr>
            <a:xfrm>
              <a:off x="2325461" y="166848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8" name="Circle"/>
            <p:cNvSpPr/>
            <p:nvPr/>
          </p:nvSpPr>
          <p:spPr>
            <a:xfrm>
              <a:off x="2320124" y="200123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79" name="Circle"/>
            <p:cNvSpPr/>
            <p:nvPr/>
          </p:nvSpPr>
          <p:spPr>
            <a:xfrm>
              <a:off x="2174015" y="1820161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80" name="Circle"/>
            <p:cNvSpPr/>
            <p:nvPr/>
          </p:nvSpPr>
          <p:spPr>
            <a:xfrm>
              <a:off x="2242290" y="1888436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81" name="Circle"/>
            <p:cNvSpPr/>
            <p:nvPr/>
          </p:nvSpPr>
          <p:spPr>
            <a:xfrm>
              <a:off x="2320124" y="158940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82" name="Circle"/>
            <p:cNvSpPr/>
            <p:nvPr/>
          </p:nvSpPr>
          <p:spPr>
            <a:xfrm>
              <a:off x="2388398" y="1657682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83" name="Circle"/>
            <p:cNvSpPr/>
            <p:nvPr/>
          </p:nvSpPr>
          <p:spPr>
            <a:xfrm>
              <a:off x="2456672" y="172595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84" name="Circle"/>
            <p:cNvSpPr/>
            <p:nvPr/>
          </p:nvSpPr>
          <p:spPr>
            <a:xfrm>
              <a:off x="1445142" y="255369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85" name="Circle"/>
            <p:cNvSpPr/>
            <p:nvPr/>
          </p:nvSpPr>
          <p:spPr>
            <a:xfrm>
              <a:off x="1691295" y="252033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86" name="Circle"/>
            <p:cNvSpPr/>
            <p:nvPr/>
          </p:nvSpPr>
          <p:spPr>
            <a:xfrm>
              <a:off x="2169100" y="195995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87" name="Circle"/>
            <p:cNvSpPr/>
            <p:nvPr/>
          </p:nvSpPr>
          <p:spPr>
            <a:xfrm>
              <a:off x="2315209" y="172920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88" name="Circle"/>
            <p:cNvSpPr/>
            <p:nvPr/>
          </p:nvSpPr>
          <p:spPr>
            <a:xfrm>
              <a:off x="2383483" y="1797479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89" name="Circle"/>
            <p:cNvSpPr/>
            <p:nvPr/>
          </p:nvSpPr>
          <p:spPr>
            <a:xfrm>
              <a:off x="1773470" y="2307205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0" name="Circle"/>
            <p:cNvSpPr/>
            <p:nvPr/>
          </p:nvSpPr>
          <p:spPr>
            <a:xfrm>
              <a:off x="981723" y="2518758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1" name="Circle"/>
            <p:cNvSpPr/>
            <p:nvPr/>
          </p:nvSpPr>
          <p:spPr>
            <a:xfrm>
              <a:off x="2353624" y="1603727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2" name="Circle"/>
            <p:cNvSpPr/>
            <p:nvPr/>
          </p:nvSpPr>
          <p:spPr>
            <a:xfrm>
              <a:off x="1608059" y="246688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3" name="Circle"/>
            <p:cNvSpPr/>
            <p:nvPr/>
          </p:nvSpPr>
          <p:spPr>
            <a:xfrm>
              <a:off x="1515777" y="249148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4" name="Circle"/>
            <p:cNvSpPr/>
            <p:nvPr/>
          </p:nvSpPr>
          <p:spPr>
            <a:xfrm>
              <a:off x="2486972" y="157604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5" name="Circle"/>
            <p:cNvSpPr/>
            <p:nvPr/>
          </p:nvSpPr>
          <p:spPr>
            <a:xfrm>
              <a:off x="1758573" y="2482394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6" name="Circle"/>
            <p:cNvSpPr/>
            <p:nvPr/>
          </p:nvSpPr>
          <p:spPr>
            <a:xfrm>
              <a:off x="871254" y="2507680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7" name="Circle"/>
            <p:cNvSpPr/>
            <p:nvPr/>
          </p:nvSpPr>
          <p:spPr>
            <a:xfrm>
              <a:off x="1611797" y="239749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98" name="Circle"/>
            <p:cNvSpPr/>
            <p:nvPr/>
          </p:nvSpPr>
          <p:spPr>
            <a:xfrm>
              <a:off x="2510739" y="1482533"/>
              <a:ext cx="89729" cy="91185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099" name="Graphic 1615" descr="Graphic 16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592" y="782132"/>
              <a:ext cx="839504" cy="839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1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417070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2" name="PETRA…"/>
          <p:cNvSpPr txBox="1"/>
          <p:nvPr/>
        </p:nvSpPr>
        <p:spPr>
          <a:xfrm>
            <a:off x="640381" y="1133224"/>
            <a:ext cx="660437" cy="45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4353C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4353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4353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4353C"/>
                </a:solidFill>
                <a:latin typeface="Avenir Book"/>
                <a:sym typeface="Avenir Book"/>
              </a:rPr>
              <a:t>The Science</a:t>
            </a:r>
          </a:p>
        </p:txBody>
      </p:sp>
      <p:sp>
        <p:nvSpPr>
          <p:cNvPr id="110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8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1105" name="Existing Tunneling Methods Are Expensive &amp; Limited"/>
          <p:cNvSpPr txBox="1"/>
          <p:nvPr/>
        </p:nvSpPr>
        <p:spPr>
          <a:xfrm>
            <a:off x="2968319" y="826111"/>
            <a:ext cx="18682834" cy="81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sz="3800" err="1"/>
              <a:t>Furno</a:t>
            </a:r>
            <a:r>
              <a:rPr sz="3800"/>
              <a:t> </a:t>
            </a:r>
            <a:r>
              <a:rPr lang="en-US" sz="3800"/>
              <a:t>I</a:t>
            </a:r>
            <a:r>
              <a:rPr sz="3800"/>
              <a:t>s </a:t>
            </a:r>
            <a:r>
              <a:rPr lang="en-US" sz="3800"/>
              <a:t>N</a:t>
            </a:r>
            <a:r>
              <a:rPr sz="3800"/>
              <a:t>ot a </a:t>
            </a:r>
            <a:r>
              <a:rPr lang="en-US" sz="3800"/>
              <a:t>M</a:t>
            </a:r>
            <a:r>
              <a:rPr sz="3800"/>
              <a:t>ini </a:t>
            </a:r>
            <a:r>
              <a:rPr lang="en-US" sz="3800"/>
              <a:t>V</a:t>
            </a:r>
            <a:r>
              <a:rPr sz="3800"/>
              <a:t>ersion of a </a:t>
            </a:r>
            <a:r>
              <a:rPr lang="en-US" sz="3800"/>
              <a:t>S</a:t>
            </a:r>
            <a:r>
              <a:rPr sz="3800"/>
              <a:t>tandard </a:t>
            </a:r>
            <a:r>
              <a:rPr lang="en-US" sz="3800"/>
              <a:t>P</a:t>
            </a:r>
            <a:r>
              <a:rPr sz="3800"/>
              <a:t>lant. It’s a </a:t>
            </a:r>
            <a:r>
              <a:rPr lang="en-US" sz="3800"/>
              <a:t>N</a:t>
            </a:r>
            <a:r>
              <a:rPr sz="3800"/>
              <a:t>ovel </a:t>
            </a:r>
            <a:r>
              <a:rPr lang="en-US" sz="3800"/>
              <a:t>A</a:t>
            </a:r>
            <a:r>
              <a:rPr sz="3800"/>
              <a:t>pproach to </a:t>
            </a:r>
            <a:r>
              <a:rPr lang="en-US" sz="3800"/>
              <a:t>C</a:t>
            </a:r>
            <a:r>
              <a:rPr sz="3800"/>
              <a:t>ombustion.</a:t>
            </a:r>
          </a:p>
        </p:txBody>
      </p:sp>
      <p:grpSp>
        <p:nvGrpSpPr>
          <p:cNvPr id="1394" name="Group 934"/>
          <p:cNvGrpSpPr/>
          <p:nvPr/>
        </p:nvGrpSpPr>
        <p:grpSpPr>
          <a:xfrm>
            <a:off x="3197606" y="9220272"/>
            <a:ext cx="7871008" cy="3108056"/>
            <a:chOff x="0" y="0"/>
            <a:chExt cx="3935503" cy="1554027"/>
          </a:xfrm>
        </p:grpSpPr>
        <p:grpSp>
          <p:nvGrpSpPr>
            <p:cNvPr id="1363" name="Group"/>
            <p:cNvGrpSpPr/>
            <p:nvPr/>
          </p:nvGrpSpPr>
          <p:grpSpPr>
            <a:xfrm>
              <a:off x="0" y="0"/>
              <a:ext cx="1555529" cy="1554027"/>
              <a:chOff x="0" y="0"/>
              <a:chExt cx="1555528" cy="1554026"/>
            </a:xfrm>
          </p:grpSpPr>
          <p:sp>
            <p:nvSpPr>
              <p:cNvPr id="1106" name="Circle"/>
              <p:cNvSpPr/>
              <p:nvPr/>
            </p:nvSpPr>
            <p:spPr>
              <a:xfrm>
                <a:off x="-1" y="0"/>
                <a:ext cx="1555530" cy="1554027"/>
              </a:xfrm>
              <a:prstGeom prst="ellipse">
                <a:avLst/>
              </a:prstGeom>
              <a:solidFill>
                <a:srgbClr val="C5CCCD">
                  <a:alpha val="48624"/>
                </a:srgbClr>
              </a:solidFill>
              <a:ln w="3175" cap="flat">
                <a:solidFill>
                  <a:srgbClr val="1C333A">
                    <a:alpha val="48624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04800" tIns="304800" rIns="304800" bIns="304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defRPr sz="16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grpSp>
            <p:nvGrpSpPr>
              <p:cNvPr id="1362" name="Group"/>
              <p:cNvGrpSpPr/>
              <p:nvPr/>
            </p:nvGrpSpPr>
            <p:grpSpPr>
              <a:xfrm>
                <a:off x="18801" y="13993"/>
                <a:ext cx="1517927" cy="1526043"/>
                <a:chOff x="0" y="0"/>
                <a:chExt cx="1517925" cy="1526041"/>
              </a:xfrm>
            </p:grpSpPr>
            <p:sp>
              <p:nvSpPr>
                <p:cNvPr id="1107" name="Circle"/>
                <p:cNvSpPr/>
                <p:nvPr/>
              </p:nvSpPr>
              <p:spPr>
                <a:xfrm>
                  <a:off x="979825" y="1341865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08" name="Circle"/>
                <p:cNvSpPr/>
                <p:nvPr/>
              </p:nvSpPr>
              <p:spPr>
                <a:xfrm>
                  <a:off x="1017784" y="124557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09" name="Circle"/>
                <p:cNvSpPr/>
                <p:nvPr/>
              </p:nvSpPr>
              <p:spPr>
                <a:xfrm>
                  <a:off x="1120639" y="124557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10" name="Circle"/>
                <p:cNvSpPr/>
                <p:nvPr/>
              </p:nvSpPr>
              <p:spPr>
                <a:xfrm>
                  <a:off x="1062481" y="116128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11" name="Circle"/>
                <p:cNvSpPr/>
                <p:nvPr/>
              </p:nvSpPr>
              <p:spPr>
                <a:xfrm>
                  <a:off x="1209238" y="124557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12" name="Circle"/>
                <p:cNvSpPr/>
                <p:nvPr/>
              </p:nvSpPr>
              <p:spPr>
                <a:xfrm>
                  <a:off x="1170407" y="116128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13" name="Circle"/>
                <p:cNvSpPr/>
                <p:nvPr/>
              </p:nvSpPr>
              <p:spPr>
                <a:xfrm>
                  <a:off x="1062481" y="132409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14" name="Circle"/>
                <p:cNvSpPr/>
                <p:nvPr/>
              </p:nvSpPr>
              <p:spPr>
                <a:xfrm>
                  <a:off x="1265162" y="116128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15" name="Circle"/>
                <p:cNvSpPr/>
                <p:nvPr/>
              </p:nvSpPr>
              <p:spPr>
                <a:xfrm>
                  <a:off x="915722" y="138569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16" name="Circle"/>
                <p:cNvSpPr/>
                <p:nvPr/>
              </p:nvSpPr>
              <p:spPr>
                <a:xfrm>
                  <a:off x="1120639" y="129668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17" name="Circle"/>
                <p:cNvSpPr/>
                <p:nvPr/>
              </p:nvSpPr>
              <p:spPr>
                <a:xfrm>
                  <a:off x="849444" y="141367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18" name="Circle"/>
                <p:cNvSpPr/>
                <p:nvPr/>
              </p:nvSpPr>
              <p:spPr>
                <a:xfrm>
                  <a:off x="1056136" y="133512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19" name="Circle"/>
                <p:cNvSpPr/>
                <p:nvPr/>
              </p:nvSpPr>
              <p:spPr>
                <a:xfrm>
                  <a:off x="770407" y="142427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20" name="Circle"/>
                <p:cNvSpPr/>
                <p:nvPr/>
              </p:nvSpPr>
              <p:spPr>
                <a:xfrm>
                  <a:off x="700769" y="142427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21" name="Circle"/>
                <p:cNvSpPr/>
                <p:nvPr/>
              </p:nvSpPr>
              <p:spPr>
                <a:xfrm>
                  <a:off x="808246" y="134186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22" name="Circle"/>
                <p:cNvSpPr/>
                <p:nvPr/>
              </p:nvSpPr>
              <p:spPr>
                <a:xfrm>
                  <a:off x="935362" y="124557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23" name="Circle"/>
                <p:cNvSpPr/>
                <p:nvPr/>
              </p:nvSpPr>
              <p:spPr>
                <a:xfrm>
                  <a:off x="979825" y="116128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24" name="Circle"/>
                <p:cNvSpPr/>
                <p:nvPr/>
              </p:nvSpPr>
              <p:spPr>
                <a:xfrm>
                  <a:off x="874724" y="129668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25" name="Circle"/>
                <p:cNvSpPr/>
                <p:nvPr/>
              </p:nvSpPr>
              <p:spPr>
                <a:xfrm>
                  <a:off x="1120334" y="1083588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26" name="Circle"/>
                <p:cNvSpPr/>
                <p:nvPr/>
              </p:nvSpPr>
              <p:spPr>
                <a:xfrm>
                  <a:off x="628809" y="141367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27" name="Circle"/>
                <p:cNvSpPr/>
                <p:nvPr/>
              </p:nvSpPr>
              <p:spPr>
                <a:xfrm>
                  <a:off x="708101" y="132409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28" name="Circle"/>
                <p:cNvSpPr/>
                <p:nvPr/>
              </p:nvSpPr>
              <p:spPr>
                <a:xfrm>
                  <a:off x="771660" y="1258658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29" name="Circle"/>
                <p:cNvSpPr/>
                <p:nvPr/>
              </p:nvSpPr>
              <p:spPr>
                <a:xfrm>
                  <a:off x="849444" y="120541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30" name="Circle"/>
                <p:cNvSpPr/>
                <p:nvPr/>
              </p:nvSpPr>
              <p:spPr>
                <a:xfrm>
                  <a:off x="1028216" y="106753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31" name="Circle"/>
                <p:cNvSpPr/>
                <p:nvPr/>
              </p:nvSpPr>
              <p:spPr>
                <a:xfrm>
                  <a:off x="607958" y="1315295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32" name="Circle"/>
                <p:cNvSpPr/>
                <p:nvPr/>
              </p:nvSpPr>
              <p:spPr>
                <a:xfrm>
                  <a:off x="795928" y="95120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33" name="Circle"/>
                <p:cNvSpPr/>
                <p:nvPr/>
              </p:nvSpPr>
              <p:spPr>
                <a:xfrm>
                  <a:off x="739881" y="1037154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34" name="Circle"/>
                <p:cNvSpPr/>
                <p:nvPr/>
              </p:nvSpPr>
              <p:spPr>
                <a:xfrm>
                  <a:off x="900244" y="97737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35" name="Circle"/>
                <p:cNvSpPr/>
                <p:nvPr/>
              </p:nvSpPr>
              <p:spPr>
                <a:xfrm>
                  <a:off x="795928" y="111039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36" name="Circle"/>
                <p:cNvSpPr/>
                <p:nvPr/>
              </p:nvSpPr>
              <p:spPr>
                <a:xfrm>
                  <a:off x="896206" y="108645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37" name="Circle"/>
                <p:cNvSpPr/>
                <p:nvPr/>
              </p:nvSpPr>
              <p:spPr>
                <a:xfrm>
                  <a:off x="973253" y="103593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38" name="Circle"/>
                <p:cNvSpPr/>
                <p:nvPr/>
              </p:nvSpPr>
              <p:spPr>
                <a:xfrm>
                  <a:off x="836926" y="101595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39" name="Circle"/>
                <p:cNvSpPr/>
                <p:nvPr/>
              </p:nvSpPr>
              <p:spPr>
                <a:xfrm>
                  <a:off x="568171" y="108168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40" name="Circle"/>
                <p:cNvSpPr/>
                <p:nvPr/>
              </p:nvSpPr>
              <p:spPr>
                <a:xfrm>
                  <a:off x="512124" y="116763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41" name="Circle"/>
                <p:cNvSpPr/>
                <p:nvPr/>
              </p:nvSpPr>
              <p:spPr>
                <a:xfrm>
                  <a:off x="672488" y="110785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42" name="Circle"/>
                <p:cNvSpPr/>
                <p:nvPr/>
              </p:nvSpPr>
              <p:spPr>
                <a:xfrm>
                  <a:off x="568171" y="124087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43" name="Circle"/>
                <p:cNvSpPr/>
                <p:nvPr/>
              </p:nvSpPr>
              <p:spPr>
                <a:xfrm>
                  <a:off x="668450" y="1216939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44" name="Circle"/>
                <p:cNvSpPr/>
                <p:nvPr/>
              </p:nvSpPr>
              <p:spPr>
                <a:xfrm>
                  <a:off x="745497" y="116641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45" name="Circle"/>
                <p:cNvSpPr/>
                <p:nvPr/>
              </p:nvSpPr>
              <p:spPr>
                <a:xfrm>
                  <a:off x="609170" y="114643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46" name="Circle"/>
                <p:cNvSpPr/>
                <p:nvPr/>
              </p:nvSpPr>
              <p:spPr>
                <a:xfrm>
                  <a:off x="549927" y="611639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47" name="Circle"/>
                <p:cNvSpPr/>
                <p:nvPr/>
              </p:nvSpPr>
              <p:spPr>
                <a:xfrm>
                  <a:off x="493880" y="69759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48" name="Circle"/>
                <p:cNvSpPr/>
                <p:nvPr/>
              </p:nvSpPr>
              <p:spPr>
                <a:xfrm>
                  <a:off x="654245" y="63781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49" name="Circle"/>
                <p:cNvSpPr/>
                <p:nvPr/>
              </p:nvSpPr>
              <p:spPr>
                <a:xfrm>
                  <a:off x="549927" y="77083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50" name="Circle"/>
                <p:cNvSpPr/>
                <p:nvPr/>
              </p:nvSpPr>
              <p:spPr>
                <a:xfrm>
                  <a:off x="650206" y="74689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51" name="Circle"/>
                <p:cNvSpPr/>
                <p:nvPr/>
              </p:nvSpPr>
              <p:spPr>
                <a:xfrm>
                  <a:off x="727252" y="69637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52" name="Circle"/>
                <p:cNvSpPr/>
                <p:nvPr/>
              </p:nvSpPr>
              <p:spPr>
                <a:xfrm>
                  <a:off x="590926" y="67639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53" name="Circle"/>
                <p:cNvSpPr/>
                <p:nvPr/>
              </p:nvSpPr>
              <p:spPr>
                <a:xfrm>
                  <a:off x="654245" y="71764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54" name="Circle"/>
                <p:cNvSpPr/>
                <p:nvPr/>
              </p:nvSpPr>
              <p:spPr>
                <a:xfrm>
                  <a:off x="598198" y="80360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55" name="Circle"/>
                <p:cNvSpPr/>
                <p:nvPr/>
              </p:nvSpPr>
              <p:spPr>
                <a:xfrm>
                  <a:off x="758561" y="743825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56" name="Circle"/>
                <p:cNvSpPr/>
                <p:nvPr/>
              </p:nvSpPr>
              <p:spPr>
                <a:xfrm>
                  <a:off x="654245" y="876844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57" name="Circle"/>
                <p:cNvSpPr/>
                <p:nvPr/>
              </p:nvSpPr>
              <p:spPr>
                <a:xfrm>
                  <a:off x="754523" y="85290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58" name="Circle"/>
                <p:cNvSpPr/>
                <p:nvPr/>
              </p:nvSpPr>
              <p:spPr>
                <a:xfrm>
                  <a:off x="831568" y="80238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59" name="Circle"/>
                <p:cNvSpPr/>
                <p:nvPr/>
              </p:nvSpPr>
              <p:spPr>
                <a:xfrm>
                  <a:off x="695242" y="78239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60" name="Circle"/>
                <p:cNvSpPr/>
                <p:nvPr/>
              </p:nvSpPr>
              <p:spPr>
                <a:xfrm>
                  <a:off x="339491" y="74847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61" name="Circle"/>
                <p:cNvSpPr/>
                <p:nvPr/>
              </p:nvSpPr>
              <p:spPr>
                <a:xfrm>
                  <a:off x="283443" y="834430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62" name="Circle"/>
                <p:cNvSpPr/>
                <p:nvPr/>
              </p:nvSpPr>
              <p:spPr>
                <a:xfrm>
                  <a:off x="443808" y="774653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63" name="Circle"/>
                <p:cNvSpPr/>
                <p:nvPr/>
              </p:nvSpPr>
              <p:spPr>
                <a:xfrm>
                  <a:off x="339491" y="907673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64" name="Circle"/>
                <p:cNvSpPr/>
                <p:nvPr/>
              </p:nvSpPr>
              <p:spPr>
                <a:xfrm>
                  <a:off x="439770" y="88373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65" name="Circle"/>
                <p:cNvSpPr/>
                <p:nvPr/>
              </p:nvSpPr>
              <p:spPr>
                <a:xfrm>
                  <a:off x="488073" y="80238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66" name="Circle"/>
                <p:cNvSpPr/>
                <p:nvPr/>
              </p:nvSpPr>
              <p:spPr>
                <a:xfrm>
                  <a:off x="380490" y="81322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67" name="Circle"/>
                <p:cNvSpPr/>
                <p:nvPr/>
              </p:nvSpPr>
              <p:spPr>
                <a:xfrm>
                  <a:off x="543162" y="87350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68" name="Circle"/>
                <p:cNvSpPr/>
                <p:nvPr/>
              </p:nvSpPr>
              <p:spPr>
                <a:xfrm>
                  <a:off x="487115" y="95946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69" name="Circle"/>
                <p:cNvSpPr/>
                <p:nvPr/>
              </p:nvSpPr>
              <p:spPr>
                <a:xfrm>
                  <a:off x="647478" y="89968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70" name="Circle"/>
                <p:cNvSpPr/>
                <p:nvPr/>
              </p:nvSpPr>
              <p:spPr>
                <a:xfrm>
                  <a:off x="543162" y="103270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71" name="Circle"/>
                <p:cNvSpPr/>
                <p:nvPr/>
              </p:nvSpPr>
              <p:spPr>
                <a:xfrm>
                  <a:off x="643440" y="100876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72" name="Circle"/>
                <p:cNvSpPr/>
                <p:nvPr/>
              </p:nvSpPr>
              <p:spPr>
                <a:xfrm>
                  <a:off x="720487" y="95823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73" name="Circle"/>
                <p:cNvSpPr/>
                <p:nvPr/>
              </p:nvSpPr>
              <p:spPr>
                <a:xfrm>
                  <a:off x="584161" y="93825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74" name="Circle"/>
                <p:cNvSpPr/>
                <p:nvPr/>
              </p:nvSpPr>
              <p:spPr>
                <a:xfrm>
                  <a:off x="297250" y="54210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75" name="Circle"/>
                <p:cNvSpPr/>
                <p:nvPr/>
              </p:nvSpPr>
              <p:spPr>
                <a:xfrm>
                  <a:off x="241203" y="62806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76" name="Circle"/>
                <p:cNvSpPr/>
                <p:nvPr/>
              </p:nvSpPr>
              <p:spPr>
                <a:xfrm>
                  <a:off x="401567" y="568284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77" name="Circle"/>
                <p:cNvSpPr/>
                <p:nvPr/>
              </p:nvSpPr>
              <p:spPr>
                <a:xfrm>
                  <a:off x="297250" y="70130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78" name="Circle"/>
                <p:cNvSpPr/>
                <p:nvPr/>
              </p:nvSpPr>
              <p:spPr>
                <a:xfrm>
                  <a:off x="397529" y="677364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79" name="Circle"/>
                <p:cNvSpPr/>
                <p:nvPr/>
              </p:nvSpPr>
              <p:spPr>
                <a:xfrm>
                  <a:off x="474574" y="62684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80" name="Circle"/>
                <p:cNvSpPr/>
                <p:nvPr/>
              </p:nvSpPr>
              <p:spPr>
                <a:xfrm>
                  <a:off x="338248" y="606859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81" name="Circle"/>
                <p:cNvSpPr/>
                <p:nvPr/>
              </p:nvSpPr>
              <p:spPr>
                <a:xfrm>
                  <a:off x="133494" y="97779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82" name="Circle"/>
                <p:cNvSpPr/>
                <p:nvPr/>
              </p:nvSpPr>
              <p:spPr>
                <a:xfrm>
                  <a:off x="77448" y="106374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83" name="Circle"/>
                <p:cNvSpPr/>
                <p:nvPr/>
              </p:nvSpPr>
              <p:spPr>
                <a:xfrm>
                  <a:off x="237811" y="100397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84" name="Circle"/>
                <p:cNvSpPr/>
                <p:nvPr/>
              </p:nvSpPr>
              <p:spPr>
                <a:xfrm>
                  <a:off x="133494" y="113699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85" name="Circle"/>
                <p:cNvSpPr/>
                <p:nvPr/>
              </p:nvSpPr>
              <p:spPr>
                <a:xfrm>
                  <a:off x="310819" y="106252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86" name="Circle"/>
                <p:cNvSpPr/>
                <p:nvPr/>
              </p:nvSpPr>
              <p:spPr>
                <a:xfrm>
                  <a:off x="174493" y="104254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87" name="Circle"/>
                <p:cNvSpPr/>
                <p:nvPr/>
              </p:nvSpPr>
              <p:spPr>
                <a:xfrm>
                  <a:off x="237811" y="108380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88" name="Circle"/>
                <p:cNvSpPr/>
                <p:nvPr/>
              </p:nvSpPr>
              <p:spPr>
                <a:xfrm>
                  <a:off x="181764" y="116975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89" name="Circle"/>
                <p:cNvSpPr/>
                <p:nvPr/>
              </p:nvSpPr>
              <p:spPr>
                <a:xfrm>
                  <a:off x="342127" y="110998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90" name="Circle"/>
                <p:cNvSpPr/>
                <p:nvPr/>
              </p:nvSpPr>
              <p:spPr>
                <a:xfrm>
                  <a:off x="237811" y="124300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91" name="Circle"/>
                <p:cNvSpPr/>
                <p:nvPr/>
              </p:nvSpPr>
              <p:spPr>
                <a:xfrm>
                  <a:off x="338090" y="121906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92" name="Circle"/>
                <p:cNvSpPr/>
                <p:nvPr/>
              </p:nvSpPr>
              <p:spPr>
                <a:xfrm>
                  <a:off x="415136" y="1168535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93" name="Circle"/>
                <p:cNvSpPr/>
                <p:nvPr/>
              </p:nvSpPr>
              <p:spPr>
                <a:xfrm>
                  <a:off x="278810" y="114855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94" name="Circle"/>
                <p:cNvSpPr/>
                <p:nvPr/>
              </p:nvSpPr>
              <p:spPr>
                <a:xfrm>
                  <a:off x="473373" y="123089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95" name="Circle"/>
                <p:cNvSpPr/>
                <p:nvPr/>
              </p:nvSpPr>
              <p:spPr>
                <a:xfrm>
                  <a:off x="417325" y="1316850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96" name="Circle"/>
                <p:cNvSpPr/>
                <p:nvPr/>
              </p:nvSpPr>
              <p:spPr>
                <a:xfrm>
                  <a:off x="577689" y="125707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97" name="Circle"/>
                <p:cNvSpPr/>
                <p:nvPr/>
              </p:nvSpPr>
              <p:spPr>
                <a:xfrm>
                  <a:off x="473373" y="1390093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98" name="Circle"/>
                <p:cNvSpPr/>
                <p:nvPr/>
              </p:nvSpPr>
              <p:spPr>
                <a:xfrm>
                  <a:off x="573651" y="136615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99" name="Circle"/>
                <p:cNvSpPr/>
                <p:nvPr/>
              </p:nvSpPr>
              <p:spPr>
                <a:xfrm>
                  <a:off x="650696" y="131562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00" name="Circle"/>
                <p:cNvSpPr/>
                <p:nvPr/>
              </p:nvSpPr>
              <p:spPr>
                <a:xfrm>
                  <a:off x="514370" y="129564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01" name="Circle"/>
                <p:cNvSpPr/>
                <p:nvPr/>
              </p:nvSpPr>
              <p:spPr>
                <a:xfrm>
                  <a:off x="364431" y="95120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02" name="Circle"/>
                <p:cNvSpPr/>
                <p:nvPr/>
              </p:nvSpPr>
              <p:spPr>
                <a:xfrm>
                  <a:off x="308383" y="1037154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03" name="Circle"/>
                <p:cNvSpPr/>
                <p:nvPr/>
              </p:nvSpPr>
              <p:spPr>
                <a:xfrm>
                  <a:off x="468747" y="97737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04" name="Circle"/>
                <p:cNvSpPr/>
                <p:nvPr/>
              </p:nvSpPr>
              <p:spPr>
                <a:xfrm>
                  <a:off x="364431" y="111039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05" name="Circle"/>
                <p:cNvSpPr/>
                <p:nvPr/>
              </p:nvSpPr>
              <p:spPr>
                <a:xfrm>
                  <a:off x="464709" y="108645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06" name="Circle"/>
                <p:cNvSpPr/>
                <p:nvPr/>
              </p:nvSpPr>
              <p:spPr>
                <a:xfrm>
                  <a:off x="541755" y="103593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07" name="Circle"/>
                <p:cNvSpPr/>
                <p:nvPr/>
              </p:nvSpPr>
              <p:spPr>
                <a:xfrm>
                  <a:off x="405430" y="101595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08" name="Circle"/>
                <p:cNvSpPr/>
                <p:nvPr/>
              </p:nvSpPr>
              <p:spPr>
                <a:xfrm>
                  <a:off x="914365" y="79389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09" name="Circle"/>
                <p:cNvSpPr/>
                <p:nvPr/>
              </p:nvSpPr>
              <p:spPr>
                <a:xfrm>
                  <a:off x="858318" y="87984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10" name="Circle"/>
                <p:cNvSpPr/>
                <p:nvPr/>
              </p:nvSpPr>
              <p:spPr>
                <a:xfrm>
                  <a:off x="1018682" y="82006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11" name="Circle"/>
                <p:cNvSpPr/>
                <p:nvPr/>
              </p:nvSpPr>
              <p:spPr>
                <a:xfrm>
                  <a:off x="914365" y="95308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12" name="Circle"/>
                <p:cNvSpPr/>
                <p:nvPr/>
              </p:nvSpPr>
              <p:spPr>
                <a:xfrm>
                  <a:off x="1014644" y="92914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13" name="Circle"/>
                <p:cNvSpPr/>
                <p:nvPr/>
              </p:nvSpPr>
              <p:spPr>
                <a:xfrm>
                  <a:off x="1091690" y="878623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14" name="Circle"/>
                <p:cNvSpPr/>
                <p:nvPr/>
              </p:nvSpPr>
              <p:spPr>
                <a:xfrm>
                  <a:off x="955364" y="85864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15" name="Circle"/>
                <p:cNvSpPr/>
                <p:nvPr/>
              </p:nvSpPr>
              <p:spPr>
                <a:xfrm>
                  <a:off x="1134335" y="897779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16" name="Circle"/>
                <p:cNvSpPr/>
                <p:nvPr/>
              </p:nvSpPr>
              <p:spPr>
                <a:xfrm>
                  <a:off x="1078288" y="98373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17" name="Circle"/>
                <p:cNvSpPr/>
                <p:nvPr/>
              </p:nvSpPr>
              <p:spPr>
                <a:xfrm>
                  <a:off x="1238653" y="92395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18" name="Circle"/>
                <p:cNvSpPr/>
                <p:nvPr/>
              </p:nvSpPr>
              <p:spPr>
                <a:xfrm>
                  <a:off x="1134335" y="105697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19" name="Circle"/>
                <p:cNvSpPr/>
                <p:nvPr/>
              </p:nvSpPr>
              <p:spPr>
                <a:xfrm>
                  <a:off x="1234615" y="103303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20" name="Circle"/>
                <p:cNvSpPr/>
                <p:nvPr/>
              </p:nvSpPr>
              <p:spPr>
                <a:xfrm>
                  <a:off x="1311660" y="98251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21" name="Circle"/>
                <p:cNvSpPr/>
                <p:nvPr/>
              </p:nvSpPr>
              <p:spPr>
                <a:xfrm>
                  <a:off x="1175334" y="962530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22" name="Circle"/>
                <p:cNvSpPr/>
                <p:nvPr/>
              </p:nvSpPr>
              <p:spPr>
                <a:xfrm>
                  <a:off x="364431" y="118787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23" name="Circle"/>
                <p:cNvSpPr/>
                <p:nvPr/>
              </p:nvSpPr>
              <p:spPr>
                <a:xfrm>
                  <a:off x="308383" y="1273828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24" name="Circle"/>
                <p:cNvSpPr/>
                <p:nvPr/>
              </p:nvSpPr>
              <p:spPr>
                <a:xfrm>
                  <a:off x="468747" y="121405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25" name="Circle"/>
                <p:cNvSpPr/>
                <p:nvPr/>
              </p:nvSpPr>
              <p:spPr>
                <a:xfrm>
                  <a:off x="364431" y="134707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26" name="Circle"/>
                <p:cNvSpPr/>
                <p:nvPr/>
              </p:nvSpPr>
              <p:spPr>
                <a:xfrm>
                  <a:off x="464709" y="132313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27" name="Circle"/>
                <p:cNvSpPr/>
                <p:nvPr/>
              </p:nvSpPr>
              <p:spPr>
                <a:xfrm>
                  <a:off x="541755" y="127260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28" name="Circle"/>
                <p:cNvSpPr/>
                <p:nvPr/>
              </p:nvSpPr>
              <p:spPr>
                <a:xfrm>
                  <a:off x="405430" y="125262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29" name="Circle"/>
                <p:cNvSpPr/>
                <p:nvPr/>
              </p:nvSpPr>
              <p:spPr>
                <a:xfrm>
                  <a:off x="56046" y="80413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30" name="Circle"/>
                <p:cNvSpPr/>
                <p:nvPr/>
              </p:nvSpPr>
              <p:spPr>
                <a:xfrm>
                  <a:off x="-1" y="890088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31" name="Circle"/>
                <p:cNvSpPr/>
                <p:nvPr/>
              </p:nvSpPr>
              <p:spPr>
                <a:xfrm>
                  <a:off x="160363" y="83031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32" name="Circle"/>
                <p:cNvSpPr/>
                <p:nvPr/>
              </p:nvSpPr>
              <p:spPr>
                <a:xfrm>
                  <a:off x="56046" y="96333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33" name="Circle"/>
                <p:cNvSpPr/>
                <p:nvPr/>
              </p:nvSpPr>
              <p:spPr>
                <a:xfrm>
                  <a:off x="156325" y="93939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34" name="Circle"/>
                <p:cNvSpPr/>
                <p:nvPr/>
              </p:nvSpPr>
              <p:spPr>
                <a:xfrm>
                  <a:off x="233372" y="88886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35" name="Circle"/>
                <p:cNvSpPr/>
                <p:nvPr/>
              </p:nvSpPr>
              <p:spPr>
                <a:xfrm>
                  <a:off x="97045" y="86888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36" name="Circle"/>
                <p:cNvSpPr/>
                <p:nvPr/>
              </p:nvSpPr>
              <p:spPr>
                <a:xfrm>
                  <a:off x="69855" y="60314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37" name="Circle"/>
                <p:cNvSpPr/>
                <p:nvPr/>
              </p:nvSpPr>
              <p:spPr>
                <a:xfrm>
                  <a:off x="13807" y="68910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38" name="Circle"/>
                <p:cNvSpPr/>
                <p:nvPr/>
              </p:nvSpPr>
              <p:spPr>
                <a:xfrm>
                  <a:off x="174171" y="62932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39" name="Circle"/>
                <p:cNvSpPr/>
                <p:nvPr/>
              </p:nvSpPr>
              <p:spPr>
                <a:xfrm>
                  <a:off x="69855" y="762344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40" name="Circle"/>
                <p:cNvSpPr/>
                <p:nvPr/>
              </p:nvSpPr>
              <p:spPr>
                <a:xfrm>
                  <a:off x="170133" y="73840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41" name="Circle"/>
                <p:cNvSpPr/>
                <p:nvPr/>
              </p:nvSpPr>
              <p:spPr>
                <a:xfrm>
                  <a:off x="247178" y="68788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42" name="Circle"/>
                <p:cNvSpPr/>
                <p:nvPr/>
              </p:nvSpPr>
              <p:spPr>
                <a:xfrm>
                  <a:off x="110852" y="66789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43" name="Circle"/>
                <p:cNvSpPr/>
                <p:nvPr/>
              </p:nvSpPr>
              <p:spPr>
                <a:xfrm>
                  <a:off x="1226758" y="74937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44" name="Circle"/>
                <p:cNvSpPr/>
                <p:nvPr/>
              </p:nvSpPr>
              <p:spPr>
                <a:xfrm>
                  <a:off x="1170710" y="835333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45" name="Circle"/>
                <p:cNvSpPr/>
                <p:nvPr/>
              </p:nvSpPr>
              <p:spPr>
                <a:xfrm>
                  <a:off x="1331075" y="77555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46" name="Circle"/>
                <p:cNvSpPr/>
                <p:nvPr/>
              </p:nvSpPr>
              <p:spPr>
                <a:xfrm>
                  <a:off x="1226758" y="90857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47" name="Circle"/>
                <p:cNvSpPr/>
                <p:nvPr/>
              </p:nvSpPr>
              <p:spPr>
                <a:xfrm>
                  <a:off x="1327037" y="88463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48" name="Circle"/>
                <p:cNvSpPr/>
                <p:nvPr/>
              </p:nvSpPr>
              <p:spPr>
                <a:xfrm>
                  <a:off x="1404082" y="83411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49" name="Circle"/>
                <p:cNvSpPr/>
                <p:nvPr/>
              </p:nvSpPr>
              <p:spPr>
                <a:xfrm>
                  <a:off x="1267756" y="81413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50" name="Circle"/>
                <p:cNvSpPr/>
                <p:nvPr/>
              </p:nvSpPr>
              <p:spPr>
                <a:xfrm>
                  <a:off x="1021841" y="60998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51" name="Circle"/>
                <p:cNvSpPr/>
                <p:nvPr/>
              </p:nvSpPr>
              <p:spPr>
                <a:xfrm>
                  <a:off x="965794" y="69593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52" name="Circle"/>
                <p:cNvSpPr/>
                <p:nvPr/>
              </p:nvSpPr>
              <p:spPr>
                <a:xfrm>
                  <a:off x="1126158" y="63616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53" name="Circle"/>
                <p:cNvSpPr/>
                <p:nvPr/>
              </p:nvSpPr>
              <p:spPr>
                <a:xfrm>
                  <a:off x="1021841" y="76918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54" name="Circle"/>
                <p:cNvSpPr/>
                <p:nvPr/>
              </p:nvSpPr>
              <p:spPr>
                <a:xfrm>
                  <a:off x="1122120" y="74524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55" name="Circle"/>
                <p:cNvSpPr/>
                <p:nvPr/>
              </p:nvSpPr>
              <p:spPr>
                <a:xfrm>
                  <a:off x="1199165" y="694718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56" name="Circle"/>
                <p:cNvSpPr/>
                <p:nvPr/>
              </p:nvSpPr>
              <p:spPr>
                <a:xfrm>
                  <a:off x="1062839" y="67473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57" name="Circle"/>
                <p:cNvSpPr/>
                <p:nvPr/>
              </p:nvSpPr>
              <p:spPr>
                <a:xfrm>
                  <a:off x="855084" y="536814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58" name="Circle"/>
                <p:cNvSpPr/>
                <p:nvPr/>
              </p:nvSpPr>
              <p:spPr>
                <a:xfrm>
                  <a:off x="799036" y="622768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59" name="Circle"/>
                <p:cNvSpPr/>
                <p:nvPr/>
              </p:nvSpPr>
              <p:spPr>
                <a:xfrm>
                  <a:off x="959400" y="56299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60" name="Circle"/>
                <p:cNvSpPr/>
                <p:nvPr/>
              </p:nvSpPr>
              <p:spPr>
                <a:xfrm>
                  <a:off x="855084" y="69601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61" name="Circle"/>
                <p:cNvSpPr/>
                <p:nvPr/>
              </p:nvSpPr>
              <p:spPr>
                <a:xfrm>
                  <a:off x="955362" y="67207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62" name="Circle"/>
                <p:cNvSpPr/>
                <p:nvPr/>
              </p:nvSpPr>
              <p:spPr>
                <a:xfrm>
                  <a:off x="1032409" y="62154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63" name="Circle"/>
                <p:cNvSpPr/>
                <p:nvPr/>
              </p:nvSpPr>
              <p:spPr>
                <a:xfrm>
                  <a:off x="896083" y="60156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64" name="Circle"/>
                <p:cNvSpPr/>
                <p:nvPr/>
              </p:nvSpPr>
              <p:spPr>
                <a:xfrm>
                  <a:off x="65163" y="45721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65" name="Circle"/>
                <p:cNvSpPr/>
                <p:nvPr/>
              </p:nvSpPr>
              <p:spPr>
                <a:xfrm>
                  <a:off x="9115" y="54316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66" name="Circle"/>
                <p:cNvSpPr/>
                <p:nvPr/>
              </p:nvSpPr>
              <p:spPr>
                <a:xfrm>
                  <a:off x="169479" y="483393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67" name="Circle"/>
                <p:cNvSpPr/>
                <p:nvPr/>
              </p:nvSpPr>
              <p:spPr>
                <a:xfrm>
                  <a:off x="65163" y="61641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68" name="Circle"/>
                <p:cNvSpPr/>
                <p:nvPr/>
              </p:nvSpPr>
              <p:spPr>
                <a:xfrm>
                  <a:off x="165442" y="592473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69" name="Circle"/>
                <p:cNvSpPr/>
                <p:nvPr/>
              </p:nvSpPr>
              <p:spPr>
                <a:xfrm>
                  <a:off x="242487" y="541948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70" name="Circle"/>
                <p:cNvSpPr/>
                <p:nvPr/>
              </p:nvSpPr>
              <p:spPr>
                <a:xfrm>
                  <a:off x="106161" y="521968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71" name="Circle"/>
                <p:cNvSpPr/>
                <p:nvPr/>
              </p:nvSpPr>
              <p:spPr>
                <a:xfrm>
                  <a:off x="611849" y="417980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72" name="Circle"/>
                <p:cNvSpPr/>
                <p:nvPr/>
              </p:nvSpPr>
              <p:spPr>
                <a:xfrm>
                  <a:off x="555802" y="50393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73" name="Circle"/>
                <p:cNvSpPr/>
                <p:nvPr/>
              </p:nvSpPr>
              <p:spPr>
                <a:xfrm>
                  <a:off x="716166" y="44415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74" name="Circle"/>
                <p:cNvSpPr/>
                <p:nvPr/>
              </p:nvSpPr>
              <p:spPr>
                <a:xfrm>
                  <a:off x="611849" y="57717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75" name="Circle"/>
                <p:cNvSpPr/>
                <p:nvPr/>
              </p:nvSpPr>
              <p:spPr>
                <a:xfrm>
                  <a:off x="712129" y="55323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76" name="Circle"/>
                <p:cNvSpPr/>
                <p:nvPr/>
              </p:nvSpPr>
              <p:spPr>
                <a:xfrm>
                  <a:off x="789174" y="50271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77" name="Circle"/>
                <p:cNvSpPr/>
                <p:nvPr/>
              </p:nvSpPr>
              <p:spPr>
                <a:xfrm>
                  <a:off x="652848" y="48273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78" name="Circle"/>
                <p:cNvSpPr/>
                <p:nvPr/>
              </p:nvSpPr>
              <p:spPr>
                <a:xfrm>
                  <a:off x="353297" y="34315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79" name="Circle"/>
                <p:cNvSpPr/>
                <p:nvPr/>
              </p:nvSpPr>
              <p:spPr>
                <a:xfrm>
                  <a:off x="297250" y="429109"/>
                  <a:ext cx="100146" cy="101771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80" name="Circle"/>
                <p:cNvSpPr/>
                <p:nvPr/>
              </p:nvSpPr>
              <p:spPr>
                <a:xfrm>
                  <a:off x="457614" y="369333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81" name="Circle"/>
                <p:cNvSpPr/>
                <p:nvPr/>
              </p:nvSpPr>
              <p:spPr>
                <a:xfrm>
                  <a:off x="353297" y="50235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82" name="Circle"/>
                <p:cNvSpPr/>
                <p:nvPr/>
              </p:nvSpPr>
              <p:spPr>
                <a:xfrm>
                  <a:off x="453575" y="47841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83" name="Circle"/>
                <p:cNvSpPr/>
                <p:nvPr/>
              </p:nvSpPr>
              <p:spPr>
                <a:xfrm>
                  <a:off x="530622" y="42788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84" name="Circle"/>
                <p:cNvSpPr/>
                <p:nvPr/>
              </p:nvSpPr>
              <p:spPr>
                <a:xfrm>
                  <a:off x="394295" y="407908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85" name="Circle"/>
                <p:cNvSpPr/>
                <p:nvPr/>
              </p:nvSpPr>
              <p:spPr>
                <a:xfrm>
                  <a:off x="170133" y="258728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86" name="Circle"/>
                <p:cNvSpPr/>
                <p:nvPr/>
              </p:nvSpPr>
              <p:spPr>
                <a:xfrm>
                  <a:off x="114086" y="34468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87" name="Circle"/>
                <p:cNvSpPr/>
                <p:nvPr/>
              </p:nvSpPr>
              <p:spPr>
                <a:xfrm>
                  <a:off x="274449" y="28490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88" name="Circle"/>
                <p:cNvSpPr/>
                <p:nvPr/>
              </p:nvSpPr>
              <p:spPr>
                <a:xfrm>
                  <a:off x="170133" y="41792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89" name="Circle"/>
                <p:cNvSpPr/>
                <p:nvPr/>
              </p:nvSpPr>
              <p:spPr>
                <a:xfrm>
                  <a:off x="270411" y="39398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90" name="Circle"/>
                <p:cNvSpPr/>
                <p:nvPr/>
              </p:nvSpPr>
              <p:spPr>
                <a:xfrm>
                  <a:off x="347458" y="34346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91" name="Circle"/>
                <p:cNvSpPr/>
                <p:nvPr/>
              </p:nvSpPr>
              <p:spPr>
                <a:xfrm>
                  <a:off x="211130" y="32347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92" name="Circle"/>
                <p:cNvSpPr/>
                <p:nvPr/>
              </p:nvSpPr>
              <p:spPr>
                <a:xfrm>
                  <a:off x="1148099" y="94866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93" name="Circle"/>
                <p:cNvSpPr/>
                <p:nvPr/>
              </p:nvSpPr>
              <p:spPr>
                <a:xfrm>
                  <a:off x="1092052" y="103461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94" name="Circle"/>
                <p:cNvSpPr/>
                <p:nvPr/>
              </p:nvSpPr>
              <p:spPr>
                <a:xfrm>
                  <a:off x="1252417" y="97483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95" name="Circle"/>
                <p:cNvSpPr/>
                <p:nvPr/>
              </p:nvSpPr>
              <p:spPr>
                <a:xfrm>
                  <a:off x="1148099" y="110785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96" name="Circle"/>
                <p:cNvSpPr/>
                <p:nvPr/>
              </p:nvSpPr>
              <p:spPr>
                <a:xfrm>
                  <a:off x="1248378" y="1083919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97" name="Circle"/>
                <p:cNvSpPr/>
                <p:nvPr/>
              </p:nvSpPr>
              <p:spPr>
                <a:xfrm>
                  <a:off x="1325425" y="1033395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98" name="Circle"/>
                <p:cNvSpPr/>
                <p:nvPr/>
              </p:nvSpPr>
              <p:spPr>
                <a:xfrm>
                  <a:off x="1189098" y="101341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99" name="Circle"/>
                <p:cNvSpPr/>
                <p:nvPr/>
              </p:nvSpPr>
              <p:spPr>
                <a:xfrm>
                  <a:off x="1206382" y="427734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00" name="Circle"/>
                <p:cNvSpPr/>
                <p:nvPr/>
              </p:nvSpPr>
              <p:spPr>
                <a:xfrm>
                  <a:off x="1150335" y="513688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01" name="Circle"/>
                <p:cNvSpPr/>
                <p:nvPr/>
              </p:nvSpPr>
              <p:spPr>
                <a:xfrm>
                  <a:off x="1310698" y="45391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02" name="Circle"/>
                <p:cNvSpPr/>
                <p:nvPr/>
              </p:nvSpPr>
              <p:spPr>
                <a:xfrm>
                  <a:off x="1206382" y="58693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03" name="Circle"/>
                <p:cNvSpPr/>
                <p:nvPr/>
              </p:nvSpPr>
              <p:spPr>
                <a:xfrm>
                  <a:off x="1306661" y="56299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04" name="Circle"/>
                <p:cNvSpPr/>
                <p:nvPr/>
              </p:nvSpPr>
              <p:spPr>
                <a:xfrm>
                  <a:off x="1383707" y="51246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05" name="Circle"/>
                <p:cNvSpPr/>
                <p:nvPr/>
              </p:nvSpPr>
              <p:spPr>
                <a:xfrm>
                  <a:off x="1247381" y="49248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06" name="Circle"/>
                <p:cNvSpPr/>
                <p:nvPr/>
              </p:nvSpPr>
              <p:spPr>
                <a:xfrm>
                  <a:off x="949287" y="33838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07" name="Circle"/>
                <p:cNvSpPr/>
                <p:nvPr/>
              </p:nvSpPr>
              <p:spPr>
                <a:xfrm>
                  <a:off x="893240" y="424335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08" name="Circle"/>
                <p:cNvSpPr/>
                <p:nvPr/>
              </p:nvSpPr>
              <p:spPr>
                <a:xfrm>
                  <a:off x="1053603" y="364558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09" name="Circle"/>
                <p:cNvSpPr/>
                <p:nvPr/>
              </p:nvSpPr>
              <p:spPr>
                <a:xfrm>
                  <a:off x="949287" y="497578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10" name="Circle"/>
                <p:cNvSpPr/>
                <p:nvPr/>
              </p:nvSpPr>
              <p:spPr>
                <a:xfrm>
                  <a:off x="1049565" y="473638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11" name="Circle"/>
                <p:cNvSpPr/>
                <p:nvPr/>
              </p:nvSpPr>
              <p:spPr>
                <a:xfrm>
                  <a:off x="1126611" y="423114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12" name="Circle"/>
                <p:cNvSpPr/>
                <p:nvPr/>
              </p:nvSpPr>
              <p:spPr>
                <a:xfrm>
                  <a:off x="990284" y="40313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13" name="Circle"/>
                <p:cNvSpPr/>
                <p:nvPr/>
              </p:nvSpPr>
              <p:spPr>
                <a:xfrm>
                  <a:off x="674291" y="219029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14" name="Circle"/>
                <p:cNvSpPr/>
                <p:nvPr/>
              </p:nvSpPr>
              <p:spPr>
                <a:xfrm>
                  <a:off x="618243" y="30498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15" name="Circle"/>
                <p:cNvSpPr/>
                <p:nvPr/>
              </p:nvSpPr>
              <p:spPr>
                <a:xfrm>
                  <a:off x="778607" y="24520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16" name="Circle"/>
                <p:cNvSpPr/>
                <p:nvPr/>
              </p:nvSpPr>
              <p:spPr>
                <a:xfrm>
                  <a:off x="674291" y="37822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17" name="Circle"/>
                <p:cNvSpPr/>
                <p:nvPr/>
              </p:nvSpPr>
              <p:spPr>
                <a:xfrm>
                  <a:off x="774569" y="35428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18" name="Circle"/>
                <p:cNvSpPr/>
                <p:nvPr/>
              </p:nvSpPr>
              <p:spPr>
                <a:xfrm>
                  <a:off x="851614" y="30376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19" name="Circle"/>
                <p:cNvSpPr/>
                <p:nvPr/>
              </p:nvSpPr>
              <p:spPr>
                <a:xfrm>
                  <a:off x="715288" y="28378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20" name="Circle"/>
                <p:cNvSpPr/>
                <p:nvPr/>
              </p:nvSpPr>
              <p:spPr>
                <a:xfrm>
                  <a:off x="416939" y="13307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21" name="Circle"/>
                <p:cNvSpPr/>
                <p:nvPr/>
              </p:nvSpPr>
              <p:spPr>
                <a:xfrm>
                  <a:off x="360892" y="219029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22" name="Circle"/>
                <p:cNvSpPr/>
                <p:nvPr/>
              </p:nvSpPr>
              <p:spPr>
                <a:xfrm>
                  <a:off x="521255" y="15925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23" name="Circle"/>
                <p:cNvSpPr/>
                <p:nvPr/>
              </p:nvSpPr>
              <p:spPr>
                <a:xfrm>
                  <a:off x="416939" y="29227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24" name="Circle"/>
                <p:cNvSpPr/>
                <p:nvPr/>
              </p:nvSpPr>
              <p:spPr>
                <a:xfrm>
                  <a:off x="517218" y="268332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25" name="Circle"/>
                <p:cNvSpPr/>
                <p:nvPr/>
              </p:nvSpPr>
              <p:spPr>
                <a:xfrm>
                  <a:off x="594264" y="217808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26" name="Circle"/>
                <p:cNvSpPr/>
                <p:nvPr/>
              </p:nvSpPr>
              <p:spPr>
                <a:xfrm>
                  <a:off x="457938" y="197827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27" name="Circle"/>
                <p:cNvSpPr/>
                <p:nvPr/>
              </p:nvSpPr>
              <p:spPr>
                <a:xfrm>
                  <a:off x="922500" y="7482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28" name="Circle"/>
                <p:cNvSpPr/>
                <p:nvPr/>
              </p:nvSpPr>
              <p:spPr>
                <a:xfrm>
                  <a:off x="866453" y="16077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29" name="Circle"/>
                <p:cNvSpPr/>
                <p:nvPr/>
              </p:nvSpPr>
              <p:spPr>
                <a:xfrm>
                  <a:off x="1026818" y="10100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0" name="Circle"/>
                <p:cNvSpPr/>
                <p:nvPr/>
              </p:nvSpPr>
              <p:spPr>
                <a:xfrm>
                  <a:off x="922500" y="23402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1" name="Circle"/>
                <p:cNvSpPr/>
                <p:nvPr/>
              </p:nvSpPr>
              <p:spPr>
                <a:xfrm>
                  <a:off x="1022779" y="210080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2" name="Circle"/>
                <p:cNvSpPr/>
                <p:nvPr/>
              </p:nvSpPr>
              <p:spPr>
                <a:xfrm>
                  <a:off x="1099826" y="15955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3" name="Circle"/>
                <p:cNvSpPr/>
                <p:nvPr/>
              </p:nvSpPr>
              <p:spPr>
                <a:xfrm>
                  <a:off x="963499" y="139575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4" name="Circle"/>
                <p:cNvSpPr/>
                <p:nvPr/>
              </p:nvSpPr>
              <p:spPr>
                <a:xfrm>
                  <a:off x="1103802" y="207899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5" name="Circle"/>
                <p:cNvSpPr/>
                <p:nvPr/>
              </p:nvSpPr>
              <p:spPr>
                <a:xfrm>
                  <a:off x="1047753" y="29385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6" name="Circle"/>
                <p:cNvSpPr/>
                <p:nvPr/>
              </p:nvSpPr>
              <p:spPr>
                <a:xfrm>
                  <a:off x="1208118" y="23407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7" name="Circle"/>
                <p:cNvSpPr/>
                <p:nvPr/>
              </p:nvSpPr>
              <p:spPr>
                <a:xfrm>
                  <a:off x="1103802" y="36709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8" name="Circle"/>
                <p:cNvSpPr/>
                <p:nvPr/>
              </p:nvSpPr>
              <p:spPr>
                <a:xfrm>
                  <a:off x="1204080" y="34315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39" name="Circle"/>
                <p:cNvSpPr/>
                <p:nvPr/>
              </p:nvSpPr>
              <p:spPr>
                <a:xfrm>
                  <a:off x="1281125" y="29263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0" name="Circle"/>
                <p:cNvSpPr/>
                <p:nvPr/>
              </p:nvSpPr>
              <p:spPr>
                <a:xfrm>
                  <a:off x="1144799" y="27265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1" name="Circle"/>
                <p:cNvSpPr/>
                <p:nvPr/>
              </p:nvSpPr>
              <p:spPr>
                <a:xfrm>
                  <a:off x="1240455" y="59299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2" name="Circle"/>
                <p:cNvSpPr/>
                <p:nvPr/>
              </p:nvSpPr>
              <p:spPr>
                <a:xfrm>
                  <a:off x="1184408" y="678944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3" name="Circle"/>
                <p:cNvSpPr/>
                <p:nvPr/>
              </p:nvSpPr>
              <p:spPr>
                <a:xfrm>
                  <a:off x="1344772" y="619168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4" name="Circle"/>
                <p:cNvSpPr/>
                <p:nvPr/>
              </p:nvSpPr>
              <p:spPr>
                <a:xfrm>
                  <a:off x="1240455" y="75218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5" name="Circle"/>
                <p:cNvSpPr/>
                <p:nvPr/>
              </p:nvSpPr>
              <p:spPr>
                <a:xfrm>
                  <a:off x="1340734" y="728248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6" name="Circle"/>
                <p:cNvSpPr/>
                <p:nvPr/>
              </p:nvSpPr>
              <p:spPr>
                <a:xfrm>
                  <a:off x="1417781" y="677723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7" name="Circle"/>
                <p:cNvSpPr/>
                <p:nvPr/>
              </p:nvSpPr>
              <p:spPr>
                <a:xfrm>
                  <a:off x="1281454" y="657743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8" name="Circle"/>
                <p:cNvSpPr/>
                <p:nvPr/>
              </p:nvSpPr>
              <p:spPr>
                <a:xfrm>
                  <a:off x="654245" y="-1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49" name="Circle"/>
                <p:cNvSpPr/>
                <p:nvPr/>
              </p:nvSpPr>
              <p:spPr>
                <a:xfrm>
                  <a:off x="598198" y="85953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50" name="Circle"/>
                <p:cNvSpPr/>
                <p:nvPr/>
              </p:nvSpPr>
              <p:spPr>
                <a:xfrm>
                  <a:off x="758561" y="26176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51" name="Circle"/>
                <p:cNvSpPr/>
                <p:nvPr/>
              </p:nvSpPr>
              <p:spPr>
                <a:xfrm>
                  <a:off x="654245" y="15919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52" name="Circle"/>
                <p:cNvSpPr/>
                <p:nvPr/>
              </p:nvSpPr>
              <p:spPr>
                <a:xfrm>
                  <a:off x="754523" y="135256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53" name="Circle"/>
                <p:cNvSpPr/>
                <p:nvPr/>
              </p:nvSpPr>
              <p:spPr>
                <a:xfrm>
                  <a:off x="831568" y="8473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54" name="Circle"/>
                <p:cNvSpPr/>
                <p:nvPr/>
              </p:nvSpPr>
              <p:spPr>
                <a:xfrm>
                  <a:off x="695242" y="64750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55" name="Circle"/>
                <p:cNvSpPr/>
                <p:nvPr/>
              </p:nvSpPr>
              <p:spPr>
                <a:xfrm>
                  <a:off x="303792" y="121915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56" name="Circle"/>
                <p:cNvSpPr/>
                <p:nvPr/>
              </p:nvSpPr>
              <p:spPr>
                <a:xfrm>
                  <a:off x="247744" y="207868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57" name="Circle"/>
                <p:cNvSpPr/>
                <p:nvPr/>
              </p:nvSpPr>
              <p:spPr>
                <a:xfrm>
                  <a:off x="408108" y="14809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58" name="Circle"/>
                <p:cNvSpPr/>
                <p:nvPr/>
              </p:nvSpPr>
              <p:spPr>
                <a:xfrm>
                  <a:off x="303792" y="281112"/>
                  <a:ext cx="100145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59" name="Circle"/>
                <p:cNvSpPr/>
                <p:nvPr/>
              </p:nvSpPr>
              <p:spPr>
                <a:xfrm>
                  <a:off x="404070" y="257171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60" name="Circle"/>
                <p:cNvSpPr/>
                <p:nvPr/>
              </p:nvSpPr>
              <p:spPr>
                <a:xfrm>
                  <a:off x="481115" y="206648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361" name="Circle"/>
                <p:cNvSpPr/>
                <p:nvPr/>
              </p:nvSpPr>
              <p:spPr>
                <a:xfrm>
                  <a:off x="344789" y="186667"/>
                  <a:ext cx="100146" cy="101770"/>
                </a:xfrm>
                <a:prstGeom prst="ellipse">
                  <a:avLst/>
                </a:prstGeom>
                <a:solidFill>
                  <a:srgbClr val="1C33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04800" tIns="304800" rIns="304800" bIns="304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defRPr sz="16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</p:grpSp>
        <p:sp>
          <p:nvSpPr>
            <p:cNvPr id="1364" name="Oval 904"/>
            <p:cNvSpPr/>
            <p:nvPr/>
          </p:nvSpPr>
          <p:spPr>
            <a:xfrm>
              <a:off x="913395" y="604660"/>
              <a:ext cx="301761" cy="301761"/>
            </a:xfrm>
            <a:prstGeom prst="ellipse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825500">
                <a:lnSpc>
                  <a:spcPct val="90000"/>
                </a:lnSpc>
                <a:defRPr sz="2000" cap="all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4000" cap="all">
                <a:latin typeface="Helvetica"/>
                <a:sym typeface="Helvetica"/>
              </a:endParaRPr>
            </a:p>
          </p:txBody>
        </p:sp>
        <p:sp>
          <p:nvSpPr>
            <p:cNvPr id="1365" name="Circle"/>
            <p:cNvSpPr/>
            <p:nvPr/>
          </p:nvSpPr>
          <p:spPr>
            <a:xfrm>
              <a:off x="2379975" y="-1"/>
              <a:ext cx="1555529" cy="1554029"/>
            </a:xfrm>
            <a:prstGeom prst="ellipse">
              <a:avLst/>
            </a:prstGeom>
            <a:solidFill>
              <a:srgbClr val="C5CCCD">
                <a:alpha val="48624"/>
              </a:srgbClr>
            </a:solidFill>
            <a:ln w="12700" cap="flat">
              <a:solidFill>
                <a:schemeClr val="accent5">
                  <a:alpha val="48624"/>
                </a:schemeClr>
              </a:solidFill>
              <a:prstDash val="solid"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66" name="Circle"/>
            <p:cNvSpPr/>
            <p:nvPr/>
          </p:nvSpPr>
          <p:spPr>
            <a:xfrm>
              <a:off x="2564891" y="183701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67" name="Circle"/>
            <p:cNvSpPr/>
            <p:nvPr/>
          </p:nvSpPr>
          <p:spPr>
            <a:xfrm>
              <a:off x="2496667" y="447486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68" name="Circle"/>
            <p:cNvSpPr/>
            <p:nvPr/>
          </p:nvSpPr>
          <p:spPr>
            <a:xfrm>
              <a:off x="3026166" y="378290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69" name="Circle"/>
            <p:cNvSpPr/>
            <p:nvPr/>
          </p:nvSpPr>
          <p:spPr>
            <a:xfrm>
              <a:off x="2779975" y="745087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0" name="Circle"/>
            <p:cNvSpPr/>
            <p:nvPr/>
          </p:nvSpPr>
          <p:spPr>
            <a:xfrm>
              <a:off x="2812562" y="420478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1" name="Circle"/>
            <p:cNvSpPr/>
            <p:nvPr/>
          </p:nvSpPr>
          <p:spPr>
            <a:xfrm>
              <a:off x="2831681" y="60746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2" name="Circle"/>
            <p:cNvSpPr/>
            <p:nvPr/>
          </p:nvSpPr>
          <p:spPr>
            <a:xfrm>
              <a:off x="2839244" y="779978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3" name="Circle"/>
            <p:cNvSpPr/>
            <p:nvPr/>
          </p:nvSpPr>
          <p:spPr>
            <a:xfrm>
              <a:off x="2692670" y="1077741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4" name="Circle"/>
            <p:cNvSpPr/>
            <p:nvPr/>
          </p:nvSpPr>
          <p:spPr>
            <a:xfrm>
              <a:off x="3049468" y="1143278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5" name="Circle"/>
            <p:cNvSpPr/>
            <p:nvPr/>
          </p:nvSpPr>
          <p:spPr>
            <a:xfrm>
              <a:off x="3107070" y="830176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6" name="Circle"/>
            <p:cNvSpPr/>
            <p:nvPr/>
          </p:nvSpPr>
          <p:spPr>
            <a:xfrm>
              <a:off x="3294756" y="555942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7" name="Circle"/>
            <p:cNvSpPr/>
            <p:nvPr/>
          </p:nvSpPr>
          <p:spPr>
            <a:xfrm>
              <a:off x="3122183" y="138318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8" name="Circle"/>
            <p:cNvSpPr/>
            <p:nvPr/>
          </p:nvSpPr>
          <p:spPr>
            <a:xfrm>
              <a:off x="3467513" y="230406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9" name="Circle"/>
            <p:cNvSpPr/>
            <p:nvPr/>
          </p:nvSpPr>
          <p:spPr>
            <a:xfrm>
              <a:off x="3589410" y="512698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80" name="Circle"/>
            <p:cNvSpPr/>
            <p:nvPr/>
          </p:nvSpPr>
          <p:spPr>
            <a:xfrm>
              <a:off x="3540930" y="861005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81" name="Circle"/>
            <p:cNvSpPr/>
            <p:nvPr/>
          </p:nvSpPr>
          <p:spPr>
            <a:xfrm>
              <a:off x="3339924" y="1089877"/>
              <a:ext cx="333234" cy="338639"/>
            </a:xfrm>
            <a:prstGeom prst="ellipse">
              <a:avLst/>
            </a:prstGeom>
            <a:solidFill>
              <a:srgbClr val="1C333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82" name="Straight Connector 922"/>
            <p:cNvSpPr/>
            <p:nvPr/>
          </p:nvSpPr>
          <p:spPr>
            <a:xfrm flipH="1">
              <a:off x="1064276" y="50406"/>
              <a:ext cx="1827134" cy="554255"/>
            </a:xfrm>
            <a:prstGeom prst="line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6">
                <a:defRPr sz="8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>
                <a:latin typeface="Helvetica"/>
                <a:sym typeface="Helvetica"/>
              </a:endParaRPr>
            </a:p>
          </p:txBody>
        </p:sp>
        <p:sp>
          <p:nvSpPr>
            <p:cNvPr id="1383" name="Straight Connector 923"/>
            <p:cNvSpPr/>
            <p:nvPr/>
          </p:nvSpPr>
          <p:spPr>
            <a:xfrm flipH="1" flipV="1">
              <a:off x="1041835" y="903282"/>
              <a:ext cx="1941397" cy="633163"/>
            </a:xfrm>
            <a:prstGeom prst="line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6">
                <a:defRPr sz="8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>
                <a:latin typeface="Helvetica"/>
                <a:sym typeface="Helvetica"/>
              </a:endParaRPr>
            </a:p>
          </p:txBody>
        </p:sp>
        <p:pic>
          <p:nvPicPr>
            <p:cNvPr id="1384" name="Graphic 924" descr="Graphic 9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2482" y="669702"/>
              <a:ext cx="189568" cy="189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5" name="Graphic 925" descr="Graphic 9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1363" y="364673"/>
              <a:ext cx="189568" cy="189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6" name="Graphic 926" descr="Graphic 9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7244" y="1049641"/>
              <a:ext cx="189568" cy="189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7" name="Graphic 927" descr="Graphic 9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3231" y="1014314"/>
              <a:ext cx="189568" cy="189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8" name="Graphic 928" descr="Graphic 9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1757" y="879282"/>
              <a:ext cx="189568" cy="189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9" name="Graphic 929" descr="Graphic 9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3129" y="290106"/>
              <a:ext cx="189569" cy="189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0" name="Graphic 930" descr="Graphic 9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7918" y="1316289"/>
              <a:ext cx="189568" cy="189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1" name="Graphic 931" descr="Graphic 9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3578" y="627837"/>
              <a:ext cx="189568" cy="189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2" name="Graphic 932" descr="Graphic 9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9284" y="705107"/>
              <a:ext cx="189568" cy="189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3" name="Oval 933"/>
            <p:cNvSpPr/>
            <p:nvPr/>
          </p:nvSpPr>
          <p:spPr>
            <a:xfrm>
              <a:off x="2395356" y="4784"/>
              <a:ext cx="1533718" cy="1533719"/>
            </a:xfrm>
            <a:prstGeom prst="ellipse">
              <a:avLst/>
            </a:prstGeom>
            <a:solidFill>
              <a:srgbClr val="FF8383">
                <a:alpha val="50195"/>
              </a:srgbClr>
            </a:solidFill>
            <a:ln w="3175" cap="flat">
              <a:solidFill>
                <a:srgbClr val="1C333A"/>
              </a:solidFill>
              <a:prstDash val="solid"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825500">
                <a:lnSpc>
                  <a:spcPct val="90000"/>
                </a:lnSpc>
                <a:defRPr sz="2000" cap="all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4000" cap="all">
                <a:latin typeface="Helvetica"/>
                <a:sym typeface="Helvetica"/>
              </a:endParaRPr>
            </a:p>
          </p:txBody>
        </p:sp>
      </p:grpSp>
      <p:sp>
        <p:nvSpPr>
          <p:cNvPr id="1395" name="Traditional"/>
          <p:cNvSpPr txBox="1"/>
          <p:nvPr/>
        </p:nvSpPr>
        <p:spPr>
          <a:xfrm>
            <a:off x="3162380" y="3510436"/>
            <a:ext cx="2091656" cy="62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defRPr sz="16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sz="3200"/>
              <a:t>Traditional</a:t>
            </a:r>
          </a:p>
        </p:txBody>
      </p:sp>
      <p:sp>
        <p:nvSpPr>
          <p:cNvPr id="1396" name="Traditional"/>
          <p:cNvSpPr txBox="1"/>
          <p:nvPr/>
        </p:nvSpPr>
        <p:spPr>
          <a:xfrm>
            <a:off x="2614753" y="8848248"/>
            <a:ext cx="1222658" cy="62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defRPr sz="16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sz="3200"/>
              <a:t>Furno</a:t>
            </a:r>
          </a:p>
        </p:txBody>
      </p:sp>
      <p:sp>
        <p:nvSpPr>
          <p:cNvPr id="1398" name="Furno’s combustion technology leverages the following advantages:…"/>
          <p:cNvSpPr txBox="1"/>
          <p:nvPr/>
        </p:nvSpPr>
        <p:spPr>
          <a:xfrm>
            <a:off x="11160616" y="2389650"/>
            <a:ext cx="11571792" cy="14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6">
              <a:spcBef>
                <a:spcPts val="600"/>
              </a:spcBef>
              <a:defRPr sz="12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400">
                <a:latin typeface="Avenir Book"/>
                <a:sym typeface="Avenir Book"/>
              </a:rPr>
              <a:t>Furno’s </a:t>
            </a:r>
            <a:r>
              <a:rPr lang="en-US" sz="2400">
                <a:latin typeface="Avenir Book"/>
                <a:sym typeface="Avenir Book"/>
              </a:rPr>
              <a:t>patented </a:t>
            </a:r>
            <a:r>
              <a:rPr sz="2400">
                <a:latin typeface="Avenir Book"/>
                <a:sym typeface="Avenir Book"/>
              </a:rPr>
              <a:t>combustion technology leverages the following advantages:</a:t>
            </a:r>
          </a:p>
          <a:p>
            <a:pPr marL="342900" indent="-342900" defTabSz="2438336">
              <a:spcBef>
                <a:spcPts val="600"/>
              </a:spcBef>
              <a:buSzPct val="100000"/>
              <a:buFont typeface="Arial"/>
              <a:buChar char="•"/>
              <a:defRPr sz="12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400">
                <a:latin typeface="Avenir Book"/>
                <a:sym typeface="Avenir Book"/>
              </a:rPr>
              <a:t>Gaseous fuel is burned </a:t>
            </a:r>
            <a:r>
              <a:rPr lang="en-US" sz="2400">
                <a:latin typeface="Avenir Book"/>
                <a:sym typeface="Avenir Book"/>
              </a:rPr>
              <a:t>with</a:t>
            </a:r>
            <a:r>
              <a:rPr sz="2400">
                <a:latin typeface="Avenir Book"/>
                <a:sym typeface="Avenir Book"/>
              </a:rPr>
              <a:t>in the </a:t>
            </a:r>
            <a:r>
              <a:rPr lang="en-US" sz="2400">
                <a:latin typeface="Avenir Book"/>
                <a:sym typeface="Avenir Book"/>
              </a:rPr>
              <a:t>bed of material.</a:t>
            </a:r>
            <a:endParaRPr sz="2400">
              <a:latin typeface="Avenir Book"/>
              <a:sym typeface="Avenir Book"/>
            </a:endParaRPr>
          </a:p>
          <a:p>
            <a:pPr marL="342900" indent="-342900" defTabSz="2438336">
              <a:spcBef>
                <a:spcPts val="600"/>
              </a:spcBef>
              <a:buSzPct val="100000"/>
              <a:buFont typeface="Arial"/>
              <a:buChar char="•"/>
              <a:defRPr sz="12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400">
                <a:latin typeface="Avenir Book"/>
                <a:sym typeface="Avenir Book"/>
              </a:rPr>
              <a:t>Enhance</a:t>
            </a:r>
            <a:r>
              <a:rPr lang="en-US" sz="2400">
                <a:latin typeface="Avenir Book"/>
                <a:sym typeface="Avenir Book"/>
              </a:rPr>
              <a:t>d</a:t>
            </a:r>
            <a:r>
              <a:rPr sz="2400">
                <a:latin typeface="Avenir Book"/>
                <a:sym typeface="Avenir Book"/>
              </a:rPr>
              <a:t> heat transfer</a:t>
            </a:r>
            <a:r>
              <a:rPr lang="en-US" sz="2400">
                <a:latin typeface="Avenir Book"/>
                <a:sym typeface="Avenir Book"/>
              </a:rPr>
              <a:t>, &gt;90% thermal efficiency. </a:t>
            </a:r>
            <a:endParaRPr sz="2400">
              <a:latin typeface="Avenir Book"/>
              <a:sym typeface="Avenir Book"/>
            </a:endParaRPr>
          </a:p>
        </p:txBody>
      </p:sp>
      <p:graphicFrame>
        <p:nvGraphicFramePr>
          <p:cNvPr id="2" name="Table 748">
            <a:extLst>
              <a:ext uri="{FF2B5EF4-FFF2-40B4-BE49-F238E27FC236}">
                <a16:creationId xmlns:a16="http://schemas.microsoft.com/office/drawing/2014/main" id="{1FD7B42F-FFD9-35B3-3ACC-7B12BE8B6A23}"/>
              </a:ext>
            </a:extLst>
          </p:cNvPr>
          <p:cNvGraphicFramePr>
            <a:graphicFrameLocks noGrp="1"/>
          </p:cNvGraphicFramePr>
          <p:nvPr/>
        </p:nvGraphicFramePr>
        <p:xfrm>
          <a:off x="11712011" y="4883022"/>
          <a:ext cx="11719274" cy="630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4406">
                  <a:extLst>
                    <a:ext uri="{9D8B030D-6E8A-4147-A177-3AD203B41FA5}">
                      <a16:colId xmlns:a16="http://schemas.microsoft.com/office/drawing/2014/main" val="3557722039"/>
                    </a:ext>
                  </a:extLst>
                </a:gridCol>
                <a:gridCol w="3915232">
                  <a:extLst>
                    <a:ext uri="{9D8B030D-6E8A-4147-A177-3AD203B41FA5}">
                      <a16:colId xmlns:a16="http://schemas.microsoft.com/office/drawing/2014/main" val="1886414553"/>
                    </a:ext>
                  </a:extLst>
                </a:gridCol>
                <a:gridCol w="2929818">
                  <a:extLst>
                    <a:ext uri="{9D8B030D-6E8A-4147-A177-3AD203B41FA5}">
                      <a16:colId xmlns:a16="http://schemas.microsoft.com/office/drawing/2014/main" val="2042358002"/>
                    </a:ext>
                  </a:extLst>
                </a:gridCol>
                <a:gridCol w="2929818">
                  <a:extLst>
                    <a:ext uri="{9D8B030D-6E8A-4147-A177-3AD203B41FA5}">
                      <a16:colId xmlns:a16="http://schemas.microsoft.com/office/drawing/2014/main" val="1180396971"/>
                    </a:ext>
                  </a:extLst>
                </a:gridCol>
              </a:tblGrid>
              <a:tr h="525546"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2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endParaRPr sz="2000"/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2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endParaRPr sz="2000"/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Traditional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Furno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3965149"/>
                  </a:ext>
                </a:extLst>
              </a:tr>
              <a:tr h="525546">
                <a:tc rowSpan="3"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Size</a:t>
                      </a:r>
                      <a:endParaRPr sz="20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83494" marR="83494" marT="83494" marB="8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Packing Density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Low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High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4159"/>
                  </a:ext>
                </a:extLst>
              </a:tr>
              <a:tr h="525546">
                <a:tc vMerge="1">
                  <a:txBody>
                    <a:bodyPr/>
                    <a:lstStyle/>
                    <a:p>
                      <a:pPr defTabSz="1219168">
                        <a:lnSpc>
                          <a:spcPct val="110000"/>
                        </a:lnSpc>
                        <a:defRPr sz="1800"/>
                      </a:pPr>
                      <a:endParaRPr sz="12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52277" marR="52277" marT="52277" marB="52277" horzOverflow="overflow"/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Relative Kiln Diameter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Large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Small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155357"/>
                  </a:ext>
                </a:extLst>
              </a:tr>
              <a:tr h="525546">
                <a:tc vMerge="1">
                  <a:txBody>
                    <a:bodyPr/>
                    <a:lstStyle/>
                    <a:p>
                      <a:pPr defTabSz="1219168">
                        <a:lnSpc>
                          <a:spcPct val="110000"/>
                        </a:lnSpc>
                        <a:defRPr sz="1800"/>
                      </a:pPr>
                      <a:endParaRPr sz="12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52277" marR="52277" marT="52277" marB="52277" horzOverflow="overflow"/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Warm-Up / Cool-Down 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Slow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Fast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641617"/>
                  </a:ext>
                </a:extLst>
              </a:tr>
              <a:tr h="525546">
                <a:tc rowSpan="2"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Refractory</a:t>
                      </a:r>
                      <a:endParaRPr sz="20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83494" marR="83494" marT="83494" marB="8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Requires Kiln Movement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Yes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No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26927"/>
                  </a:ext>
                </a:extLst>
              </a:tr>
              <a:tr h="525546">
                <a:tc vMerge="1">
                  <a:txBody>
                    <a:bodyPr/>
                    <a:lstStyle/>
                    <a:p>
                      <a:pPr defTabSz="1219168">
                        <a:lnSpc>
                          <a:spcPct val="110000"/>
                        </a:lnSpc>
                        <a:defRPr sz="1800"/>
                      </a:pPr>
                      <a:endParaRPr sz="12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52277" marR="52277" marT="52277" marB="52277" horzOverflow="overflow"/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Refractory Lifespan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&lt;</a:t>
                      </a: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2</a:t>
                      </a: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 years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&gt;5 years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241236"/>
                  </a:ext>
                </a:extLst>
              </a:tr>
              <a:tr h="525546">
                <a:tc rowSpan="3"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Fuel / Control</a:t>
                      </a:r>
                      <a:endParaRPr sz="20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83494" marR="83494" marT="83494" marB="8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Primary Fuel Source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Coal / Coke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NG / H2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956734"/>
                  </a:ext>
                </a:extLst>
              </a:tr>
              <a:tr h="525546">
                <a:tc vMerge="1">
                  <a:txBody>
                    <a:bodyPr/>
                    <a:lstStyle/>
                    <a:p>
                      <a:pPr defTabSz="1219168">
                        <a:lnSpc>
                          <a:spcPct val="110000"/>
                        </a:lnSpc>
                        <a:defRPr sz="1800"/>
                      </a:pPr>
                      <a:endParaRPr sz="12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52277" marR="52277" marT="52277" marB="52277" horzOverflow="overflow"/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Temperature Control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Slow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Instantaneous</a:t>
                      </a:r>
                      <a:endParaRPr sz="20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165249"/>
                  </a:ext>
                </a:extLst>
              </a:tr>
              <a:tr h="525546">
                <a:tc vMerge="1">
                  <a:txBody>
                    <a:bodyPr/>
                    <a:lstStyle/>
                    <a:p>
                      <a:pPr defTabSz="1219168">
                        <a:lnSpc>
                          <a:spcPct val="110000"/>
                        </a:lnSpc>
                        <a:defRPr sz="1800"/>
                      </a:pPr>
                      <a:endParaRPr sz="12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52277" marR="52277" marT="52277" marB="52277" horzOverflow="overflow"/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Runaway Temperatures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Yes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No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69284"/>
                  </a:ext>
                </a:extLst>
              </a:tr>
              <a:tr h="525546">
                <a:tc rowSpan="3"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sym typeface="Avenir Book"/>
                        </a:rPr>
                        <a:t>Heat Transfer</a:t>
                      </a:r>
                      <a:endParaRPr sz="2000">
                        <a:solidFill>
                          <a:srgbClr val="1C333A"/>
                        </a:solidFill>
                        <a:latin typeface="Avenir Book"/>
                        <a:sym typeface="Avenir Book"/>
                      </a:endParaRPr>
                    </a:p>
                  </a:txBody>
                  <a:tcPr marL="83494" marR="83494" marT="83494" marB="8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Gas </a:t>
                      </a: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 Solid Heat Transfer</a:t>
                      </a:r>
                      <a:endParaRPr sz="20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Poor</a:t>
                      </a:r>
                      <a:endParaRPr sz="20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Excellent</a:t>
                      </a:r>
                      <a:endParaRPr sz="20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35057"/>
                  </a:ext>
                </a:extLst>
              </a:tr>
              <a:tr h="525546">
                <a:tc vMerge="1">
                  <a:txBody>
                    <a:bodyPr/>
                    <a:lstStyle/>
                    <a:p>
                      <a:pPr defTabSz="1219168">
                        <a:lnSpc>
                          <a:spcPct val="110000"/>
                        </a:lnSpc>
                        <a:defRPr sz="1800"/>
                      </a:pPr>
                      <a:r>
                        <a:rPr lang="en-US" sz="12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Efficiency</a:t>
                      </a:r>
                      <a:endParaRPr sz="12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52277" marR="52277" marT="52277" marB="52277" anchor="ctr" horzOverflow="overflow"/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Refractory Temperature Rating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2000 C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1750 C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688947"/>
                  </a:ext>
                </a:extLst>
              </a:tr>
              <a:tr h="525546">
                <a:tc vMerge="1">
                  <a:txBody>
                    <a:bodyPr/>
                    <a:lstStyle/>
                    <a:p>
                      <a:pPr defTabSz="1219168">
                        <a:lnSpc>
                          <a:spcPct val="110000"/>
                        </a:lnSpc>
                        <a:defRPr sz="1800"/>
                      </a:pPr>
                      <a:endParaRPr sz="1200">
                        <a:solidFill>
                          <a:srgbClr val="1C333A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52277" marR="52277" marT="52277" marB="52277" horzOverflow="overflow"/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Overall Efficiency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62%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68">
                        <a:lnSpc>
                          <a:spcPct val="110000"/>
                        </a:lnSpc>
                        <a:defRPr sz="1800"/>
                      </a:pPr>
                      <a:r>
                        <a:rPr sz="2000">
                          <a:solidFill>
                            <a:srgbClr val="1C333A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~90%</a:t>
                      </a:r>
                    </a:p>
                  </a:txBody>
                  <a:tcPr marL="92018" marR="92018" marT="92018" marB="920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0256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9D3003-9BEA-3118-CE3E-9703A7C907D7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1744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061439-3E23-1F18-3150-70E632141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888" y="3210760"/>
            <a:ext cx="10552176" cy="7408456"/>
          </a:xfrm>
          <a:prstGeom prst="rect">
            <a:avLst/>
          </a:prstGeom>
        </p:spPr>
      </p:pic>
      <p:sp>
        <p:nvSpPr>
          <p:cNvPr id="1400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417070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1" name="PETRA…"/>
          <p:cNvSpPr txBox="1"/>
          <p:nvPr/>
        </p:nvSpPr>
        <p:spPr>
          <a:xfrm>
            <a:off x="640381" y="1133224"/>
            <a:ext cx="660437" cy="45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4353C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4353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4353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4353C"/>
                </a:solidFill>
                <a:latin typeface="Avenir Book"/>
                <a:sym typeface="Avenir Book"/>
              </a:rPr>
              <a:t>The Science</a:t>
            </a:r>
          </a:p>
        </p:txBody>
      </p:sp>
      <p:sp>
        <p:nvSpPr>
          <p:cNvPr id="140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8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1404" name="Existing Tunneling Methods Are Expensive &amp; Limited"/>
          <p:cNvSpPr txBox="1"/>
          <p:nvPr/>
        </p:nvSpPr>
        <p:spPr>
          <a:xfrm>
            <a:off x="2968318" y="826111"/>
            <a:ext cx="16721748" cy="81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lang="en-US" sz="3800"/>
              <a:t>Furno’s Proprietary Combustion Technology Enables a ‘Four-in-One’ Reactor</a:t>
            </a:r>
            <a:endParaRPr sz="3800"/>
          </a:p>
        </p:txBody>
      </p:sp>
      <p:sp>
        <p:nvSpPr>
          <p:cNvPr id="1428" name="TextBox 68"/>
          <p:cNvSpPr txBox="1"/>
          <p:nvPr/>
        </p:nvSpPr>
        <p:spPr>
          <a:xfrm>
            <a:off x="8876922" y="8508322"/>
            <a:ext cx="1332012" cy="412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10000"/>
              </a:lnSpc>
              <a:defRPr sz="12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2438336"/>
            <a:r>
              <a:rPr sz="2400">
                <a:latin typeface="Helvetica"/>
              </a:rPr>
              <a:t>Gas Out</a:t>
            </a:r>
          </a:p>
        </p:txBody>
      </p:sp>
      <p:sp>
        <p:nvSpPr>
          <p:cNvPr id="1431" name="TextBox 71"/>
          <p:cNvSpPr txBox="1"/>
          <p:nvPr/>
        </p:nvSpPr>
        <p:spPr>
          <a:xfrm>
            <a:off x="22065468" y="8550776"/>
            <a:ext cx="1118408" cy="412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10000"/>
              </a:lnSpc>
              <a:defRPr sz="12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2438336"/>
            <a:r>
              <a:rPr sz="2400">
                <a:latin typeface="Helvetica"/>
              </a:rPr>
              <a:t>Gas In</a:t>
            </a:r>
          </a:p>
        </p:txBody>
      </p:sp>
      <p:sp>
        <p:nvSpPr>
          <p:cNvPr id="1433" name="TextBox 81"/>
          <p:cNvSpPr txBox="1"/>
          <p:nvPr/>
        </p:nvSpPr>
        <p:spPr>
          <a:xfrm>
            <a:off x="8617602" y="9233176"/>
            <a:ext cx="1658652" cy="412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10000"/>
              </a:lnSpc>
              <a:defRPr sz="12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2438336"/>
            <a:r>
              <a:rPr sz="2400">
                <a:latin typeface="Helvetica"/>
              </a:rPr>
              <a:t>Material In</a:t>
            </a:r>
          </a:p>
        </p:txBody>
      </p:sp>
      <p:sp>
        <p:nvSpPr>
          <p:cNvPr id="1435" name="TextBox 83"/>
          <p:cNvSpPr txBox="1"/>
          <p:nvPr/>
        </p:nvSpPr>
        <p:spPr>
          <a:xfrm>
            <a:off x="22065469" y="9275629"/>
            <a:ext cx="1847350" cy="41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10000"/>
              </a:lnSpc>
              <a:defRPr sz="12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2438336"/>
            <a:r>
              <a:rPr sz="2400">
                <a:latin typeface="Helvetica"/>
              </a:rPr>
              <a:t>Material Out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48E3F8-CA06-AC4F-48B6-18B30FF1F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640028" y="8268552"/>
            <a:ext cx="330200" cy="1060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28D242-904C-C3BF-832A-DE9188D31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650593" y="8875843"/>
            <a:ext cx="309070" cy="1108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3F7E66-E8DA-8D9D-ED34-7502D0FE4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302518" y="8268552"/>
            <a:ext cx="330200" cy="1060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420C15-C4B5-7C9F-535E-8372E655D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1295423" y="8875841"/>
            <a:ext cx="309070" cy="1108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D0D7FB-D3C2-D14F-25A2-669DF019B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074" y="1978900"/>
            <a:ext cx="5130800" cy="1082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595786-24B1-B5BC-7A57-AA627AFDEA36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1744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166001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Line"/>
          <p:cNvSpPr/>
          <p:nvPr/>
        </p:nvSpPr>
        <p:spPr>
          <a:xfrm flipV="1">
            <a:off x="2219349" y="916700"/>
            <a:ext cx="2" cy="11882600"/>
          </a:xfrm>
          <a:prstGeom prst="line">
            <a:avLst/>
          </a:prstGeom>
          <a:ln w="6350">
            <a:solidFill>
              <a:srgbClr val="417070"/>
            </a:solidFill>
            <a:miter lim="400000"/>
          </a:ln>
        </p:spPr>
        <p:txBody>
          <a:bodyPr lIns="91436" tIns="91436" rIns="91436" bIns="91436"/>
          <a:lstStyle/>
          <a:p>
            <a:pPr>
              <a:defRPr>
                <a:solidFill>
                  <a:srgbClr val="FAF8F1"/>
                </a:solidFill>
              </a:defRPr>
            </a:pPr>
            <a:endParaRPr sz="3200">
              <a:solidFill>
                <a:srgbClr val="FAF8F1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5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3" y="12977289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sp>
        <p:nvSpPr>
          <p:cNvPr id="1537" name="Existing Tunneling Methods Are Expensive &amp; Limited"/>
          <p:cNvSpPr txBox="1"/>
          <p:nvPr/>
        </p:nvSpPr>
        <p:spPr>
          <a:xfrm>
            <a:off x="2968320" y="1010788"/>
            <a:ext cx="19774092" cy="1156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en-US" sz="6400" err="1"/>
              <a:t>Furno</a:t>
            </a:r>
            <a:r>
              <a:rPr lang="en-US" sz="6400"/>
              <a:t> Wins on Efficiency and Emissions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EE3012-579E-4C74-239B-5A52981830EC}"/>
              </a:ext>
            </a:extLst>
          </p:cNvPr>
          <p:cNvSpPr txBox="1"/>
          <p:nvPr/>
        </p:nvSpPr>
        <p:spPr>
          <a:xfrm>
            <a:off x="2926928" y="12886241"/>
            <a:ext cx="6601344" cy="35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aseline="30000">
                <a:solidFill>
                  <a:schemeClr val="bg2">
                    <a:lumMod val="60000"/>
                    <a:lumOff val="40000"/>
                  </a:schemeClr>
                </a:solidFill>
                <a:latin typeface="Avenir Book" panose="02000503020000020003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 </a:t>
            </a:r>
            <a:r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Avenir Book" panose="02000503020000020003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CA-Cement-benchmarking-report-Rev-Final.pdf (climateworks.org)</a:t>
            </a:r>
            <a:endParaRPr lang="en-US">
              <a:solidFill>
                <a:schemeClr val="bg2">
                  <a:lumMod val="60000"/>
                  <a:lumOff val="4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7A3C1-E08C-5C55-4D57-3CD2A0562961}"/>
              </a:ext>
            </a:extLst>
          </p:cNvPr>
          <p:cNvSpPr txBox="1"/>
          <p:nvPr/>
        </p:nvSpPr>
        <p:spPr>
          <a:xfrm>
            <a:off x="12972422" y="12886240"/>
            <a:ext cx="6378640" cy="35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aseline="30000">
                <a:solidFill>
                  <a:schemeClr val="bg2">
                    <a:lumMod val="60000"/>
                    <a:lumOff val="40000"/>
                  </a:schemeClr>
                </a:solidFill>
                <a:latin typeface="Avenir Book" panose="02000503020000020003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Avenir Book" panose="02000503020000020003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CO2 Capture Technologies for Cement Industry - ScienceDirect</a:t>
            </a:r>
            <a:endParaRPr lang="en-US">
              <a:solidFill>
                <a:schemeClr val="bg2">
                  <a:lumMod val="60000"/>
                  <a:lumOff val="4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A8729B-493C-BEA6-1D96-D915C6E6322A}"/>
              </a:ext>
            </a:extLst>
          </p:cNvPr>
          <p:cNvSpPr txBox="1"/>
          <p:nvPr/>
        </p:nvSpPr>
        <p:spPr>
          <a:xfrm>
            <a:off x="12972422" y="13230866"/>
            <a:ext cx="7288764" cy="355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aseline="30000">
                <a:solidFill>
                  <a:schemeClr val="bg2">
                    <a:lumMod val="60000"/>
                    <a:lumOff val="40000"/>
                  </a:schemeClr>
                </a:solidFill>
                <a:latin typeface="Avenir Book" panose="020005030200000200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Avenir Book" panose="020005030200000200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Environmental Data of the German Cement Industry 2021 (vdz-online.de)</a:t>
            </a:r>
            <a:endParaRPr lang="en-US">
              <a:solidFill>
                <a:schemeClr val="bg2">
                  <a:lumMod val="60000"/>
                  <a:lumOff val="4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14" name="PETRA…">
            <a:extLst>
              <a:ext uri="{FF2B5EF4-FFF2-40B4-BE49-F238E27FC236}">
                <a16:creationId xmlns:a16="http://schemas.microsoft.com/office/drawing/2014/main" id="{71A262FB-E782-42FB-B7C3-4E784C7A6D01}"/>
              </a:ext>
            </a:extLst>
          </p:cNvPr>
          <p:cNvSpPr txBox="1"/>
          <p:nvPr/>
        </p:nvSpPr>
        <p:spPr>
          <a:xfrm>
            <a:off x="640383" y="1146124"/>
            <a:ext cx="767839" cy="542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A2F2C"/>
                </a:solidFill>
                <a:latin typeface="Avenir Book"/>
                <a:sym typeface="Avenir Book"/>
              </a:rPr>
              <a:t>FURNO</a:t>
            </a: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Recent</a:t>
            </a: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Breakthroughs</a:t>
            </a:r>
            <a:endParaRPr>
              <a:solidFill>
                <a:srgbClr val="1A2F2C"/>
              </a:solidFill>
              <a:latin typeface="Avenir Book"/>
              <a:sym typeface="Avenir Book"/>
            </a:endParaRPr>
          </a:p>
        </p:txBody>
      </p:sp>
      <p:sp>
        <p:nvSpPr>
          <p:cNvPr id="15" name="FURNO Confidential">
            <a:extLst>
              <a:ext uri="{FF2B5EF4-FFF2-40B4-BE49-F238E27FC236}">
                <a16:creationId xmlns:a16="http://schemas.microsoft.com/office/drawing/2014/main" id="{BA890D4D-5C4B-6310-EBBD-ECFA54922678}"/>
              </a:ext>
            </a:extLst>
          </p:cNvPr>
          <p:cNvSpPr txBox="1"/>
          <p:nvPr/>
        </p:nvSpPr>
        <p:spPr>
          <a:xfrm>
            <a:off x="20818035" y="12906501"/>
            <a:ext cx="2405558" cy="399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584200">
              <a:defRPr sz="1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FURNO Confidential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2B1D09-8995-B6FF-B3E4-7A5713C9AF48}"/>
              </a:ext>
            </a:extLst>
          </p:cNvPr>
          <p:cNvGrpSpPr/>
          <p:nvPr/>
        </p:nvGrpSpPr>
        <p:grpSpPr>
          <a:xfrm>
            <a:off x="7720837" y="3750393"/>
            <a:ext cx="2303880" cy="1107996"/>
            <a:chOff x="5639753" y="2646900"/>
            <a:chExt cx="2303880" cy="11079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707D56-4F31-E39E-18A2-7EF091781006}"/>
                </a:ext>
              </a:extLst>
            </p:cNvPr>
            <p:cNvSpPr txBox="1"/>
            <p:nvPr/>
          </p:nvSpPr>
          <p:spPr>
            <a:xfrm>
              <a:off x="5933096" y="2646900"/>
              <a:ext cx="2010537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US average</a:t>
              </a:r>
              <a:r>
                <a:rPr lang="en-US" sz="1800" baseline="300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*</a:t>
              </a:r>
              <a:endParaRPr lang="en-US" sz="1200" baseline="30000" dirty="0">
                <a:solidFill>
                  <a:srgbClr val="00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defTabSz="1828800" hangingPunct="1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California</a:t>
              </a:r>
              <a:r>
                <a:rPr lang="en-US" sz="1800" baseline="300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defTabSz="1828800" hangingPunct="1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India</a:t>
              </a:r>
              <a:r>
                <a:rPr lang="en-US" sz="1800" baseline="300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*</a:t>
              </a:r>
            </a:p>
            <a:p>
              <a:pPr defTabSz="1828800" hangingPunct="1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800" dirty="0" err="1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Furno’s</a:t>
              </a:r>
              <a:r>
                <a:rPr lang="en-US" sz="18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expected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642578F-14E6-C5CF-A965-B448D004F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1422" y="2676045"/>
              <a:ext cx="188686" cy="188686"/>
            </a:xfrm>
            <a:prstGeom prst="ellipse">
              <a:avLst/>
            </a:prstGeom>
            <a:solidFill>
              <a:srgbClr val="C000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A938F52-540F-FC8E-22B3-D0C4944636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1422" y="3484269"/>
              <a:ext cx="192024" cy="192024"/>
            </a:xfrm>
            <a:prstGeom prst="ellipse">
              <a:avLst/>
            </a:prstGeom>
            <a:solidFill>
              <a:schemeClr val="accent3">
                <a:alpha val="90051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A1C62F3-12ED-6B32-9F6C-E9A7059F8D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9753" y="2946306"/>
              <a:ext cx="188686" cy="18868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B05AE0C-2E27-D472-3FA5-D02A3267BA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1422" y="3216567"/>
              <a:ext cx="188686" cy="188686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5991EBD-0DB3-FA8C-B63E-43E78EBC4A2F}"/>
              </a:ext>
            </a:extLst>
          </p:cNvPr>
          <p:cNvGrpSpPr/>
          <p:nvPr/>
        </p:nvGrpSpPr>
        <p:grpSpPr>
          <a:xfrm>
            <a:off x="3147909" y="3562589"/>
            <a:ext cx="4314978" cy="8839920"/>
            <a:chOff x="1739581" y="1445137"/>
            <a:chExt cx="2058341" cy="4754942"/>
          </a:xfrm>
        </p:grpSpPr>
        <p:graphicFrame>
          <p:nvGraphicFramePr>
            <p:cNvPr id="29" name="Chart 28">
              <a:extLst>
                <a:ext uri="{FF2B5EF4-FFF2-40B4-BE49-F238E27FC236}">
                  <a16:creationId xmlns:a16="http://schemas.microsoft.com/office/drawing/2014/main" id="{A26240B4-27D8-9484-5C2A-1DAED3F114D3}"/>
                </a:ext>
                <a:ext uri="{147F2762-F138-4A5C-976F-8EAC2B608ADB}">
                  <a16:predDERef xmlns:a16="http://schemas.microsoft.com/office/drawing/2014/main" pred="{0A9BC64D-F76A-4C68-ACCB-C7A181B0E76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02680480"/>
                </p:ext>
              </p:extLst>
            </p:nvPr>
          </p:nvGraphicFramePr>
          <p:xfrm>
            <a:off x="1739581" y="1445137"/>
            <a:ext cx="2058341" cy="47549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515BC4A-0974-A2A7-30CD-B684F2625F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1152" y="5431648"/>
              <a:ext cx="188686" cy="188686"/>
            </a:xfrm>
            <a:prstGeom prst="ellipse">
              <a:avLst/>
            </a:prstGeom>
            <a:solidFill>
              <a:srgbClr val="C000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E0765A-A457-3054-CBCB-BF887DBE20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1152" y="5114723"/>
              <a:ext cx="188686" cy="18868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4929B98-6F82-7FC6-0DEA-238D3DECC2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1152" y="4080819"/>
              <a:ext cx="188686" cy="188686"/>
            </a:xfrm>
            <a:prstGeom prst="ellipse">
              <a:avLst/>
            </a:prstGeom>
            <a:solidFill>
              <a:srgbClr val="FFC0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3" name="Round Same Side Corner Rectangle 32">
              <a:extLst>
                <a:ext uri="{FF2B5EF4-FFF2-40B4-BE49-F238E27FC236}">
                  <a16:creationId xmlns:a16="http://schemas.microsoft.com/office/drawing/2014/main" id="{A4DD8C0F-DA2D-13EE-9E75-32052E1E0568}"/>
                </a:ext>
              </a:extLst>
            </p:cNvPr>
            <p:cNvSpPr/>
            <p:nvPr/>
          </p:nvSpPr>
          <p:spPr>
            <a:xfrm>
              <a:off x="3166533" y="2294121"/>
              <a:ext cx="192024" cy="1188720"/>
            </a:xfrm>
            <a:prstGeom prst="round2SameRect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48000">
                  <a:schemeClr val="accent3">
                    <a:lumMod val="60000"/>
                    <a:lumOff val="40000"/>
                    <a:alpha val="78000"/>
                  </a:schemeClr>
                </a:gs>
                <a:gs pos="100000">
                  <a:schemeClr val="accent3">
                    <a:lumMod val="20000"/>
                    <a:lumOff val="80000"/>
                    <a:alpha val="46951"/>
                  </a:schemeClr>
                </a:gs>
                <a:gs pos="22000">
                  <a:schemeClr val="accent3">
                    <a:alpha val="90000"/>
                  </a:schemeClr>
                </a:gs>
                <a:gs pos="0">
                  <a:schemeClr val="accent3">
                    <a:alpha val="90000"/>
                  </a:schemeClr>
                </a:gs>
              </a:gsLst>
              <a:lin ang="5400000" scaled="0"/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4C076A6-E27B-C1BB-F598-D6DCF2826B56}"/>
              </a:ext>
            </a:extLst>
          </p:cNvPr>
          <p:cNvGrpSpPr/>
          <p:nvPr/>
        </p:nvGrpSpPr>
        <p:grpSpPr>
          <a:xfrm>
            <a:off x="21064551" y="3651870"/>
            <a:ext cx="1826591" cy="1525066"/>
            <a:chOff x="10529508" y="1774111"/>
            <a:chExt cx="1195745" cy="82248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AC378BA-2267-A4D1-4357-7859D64E002C}"/>
                </a:ext>
              </a:extLst>
            </p:cNvPr>
            <p:cNvSpPr txBox="1"/>
            <p:nvPr/>
          </p:nvSpPr>
          <p:spPr>
            <a:xfrm>
              <a:off x="10808656" y="1774111"/>
              <a:ext cx="91659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Global</a:t>
              </a:r>
              <a:r>
                <a:rPr lang="en-US" sz="1400" baseline="300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1,</a:t>
              </a:r>
              <a:r>
                <a:rPr lang="en-US" sz="1400" b="1" baseline="300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#</a:t>
              </a:r>
              <a:endParaRPr lang="en-US" sz="1800" b="1" baseline="30000" dirty="0">
                <a:solidFill>
                  <a:srgbClr val="00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384F870-B2F4-A4F2-8B87-BD0A5D4974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29508" y="1810456"/>
              <a:ext cx="188686" cy="188686"/>
            </a:xfrm>
            <a:prstGeom prst="ellipse">
              <a:avLst/>
            </a:prstGeom>
            <a:solidFill>
              <a:srgbClr val="C0000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0BA770-F28C-EDA2-80DF-B052F2058CD7}"/>
                </a:ext>
              </a:extLst>
            </p:cNvPr>
            <p:cNvSpPr txBox="1"/>
            <p:nvPr/>
          </p:nvSpPr>
          <p:spPr>
            <a:xfrm>
              <a:off x="10808656" y="2040000"/>
              <a:ext cx="91659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80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Europe</a:t>
              </a:r>
              <a:r>
                <a:rPr lang="en-US" sz="1400" baseline="3000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2,</a:t>
              </a:r>
              <a:r>
                <a:rPr lang="en-US" sz="1400" b="1" baseline="3000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#</a:t>
              </a:r>
              <a:endParaRPr lang="en-US" sz="1800" b="1" baseline="30000">
                <a:solidFill>
                  <a:srgbClr val="00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9F33D0B-5769-EA91-4326-F88854559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29508" y="2076345"/>
              <a:ext cx="188686" cy="188686"/>
            </a:xfrm>
            <a:prstGeom prst="ellipse">
              <a:avLst/>
            </a:prstGeom>
            <a:solidFill>
              <a:schemeClr val="accent5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FF772E-AA3A-D2AD-F87D-A601AEE032AC}"/>
                </a:ext>
              </a:extLst>
            </p:cNvPr>
            <p:cNvSpPr txBox="1"/>
            <p:nvPr/>
          </p:nvSpPr>
          <p:spPr>
            <a:xfrm>
              <a:off x="10808656" y="2319600"/>
              <a:ext cx="76018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80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Furno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53D9430-3403-6E01-02B5-E4EEA57420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29508" y="2355945"/>
              <a:ext cx="188686" cy="188686"/>
            </a:xfrm>
            <a:prstGeom prst="ellipse">
              <a:avLst/>
            </a:prstGeom>
            <a:solidFill>
              <a:schemeClr val="accent3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971687-2C9A-3DF4-27C1-50D126889FE9}"/>
              </a:ext>
            </a:extLst>
          </p:cNvPr>
          <p:cNvGrpSpPr>
            <a:grpSpLocks noChangeAspect="1"/>
          </p:cNvGrpSpPr>
          <p:nvPr/>
        </p:nvGrpSpPr>
        <p:grpSpPr>
          <a:xfrm>
            <a:off x="13685605" y="3719261"/>
            <a:ext cx="6844117" cy="8765683"/>
            <a:chOff x="6788905" y="1380012"/>
            <a:chExt cx="3694598" cy="4731900"/>
          </a:xfrm>
        </p:grpSpPr>
        <p:graphicFrame>
          <p:nvGraphicFramePr>
            <p:cNvPr id="42" name="Chart 41">
              <a:extLst>
                <a:ext uri="{FF2B5EF4-FFF2-40B4-BE49-F238E27FC236}">
                  <a16:creationId xmlns:a16="http://schemas.microsoft.com/office/drawing/2014/main" id="{3D6CBDC0-2FBB-BE87-7611-18413D2CB6B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70990293"/>
                </p:ext>
              </p:extLst>
            </p:nvPr>
          </p:nvGraphicFramePr>
          <p:xfrm>
            <a:off x="7261882" y="1380012"/>
            <a:ext cx="3221621" cy="4631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36ADB6D-180A-77FC-17D8-B804183D33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7982" y="2317740"/>
              <a:ext cx="192024" cy="192024"/>
            </a:xfrm>
            <a:prstGeom prst="ellipse">
              <a:avLst/>
            </a:prstGeom>
            <a:solidFill>
              <a:srgbClr val="C00000">
                <a:alpha val="90000"/>
              </a:srgb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5AA2A69-7469-1202-C6C4-7EFC9773725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469168" y="5486740"/>
              <a:ext cx="192024" cy="192024"/>
            </a:xfrm>
            <a:prstGeom prst="ellipse">
              <a:avLst/>
            </a:prstGeom>
            <a:solidFill>
              <a:schemeClr val="accent3">
                <a:alpha val="89644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A83CE2E-E98C-67DC-9E99-BD9EDF5235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7982" y="5517695"/>
              <a:ext cx="192024" cy="192024"/>
            </a:xfrm>
            <a:prstGeom prst="ellipse">
              <a:avLst/>
            </a:prstGeom>
            <a:solidFill>
              <a:schemeClr val="accent3">
                <a:alpha val="9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80A3CC-81AA-3E78-AAFC-98DFA9BAC61B}"/>
                </a:ext>
              </a:extLst>
            </p:cNvPr>
            <p:cNvSpPr txBox="1"/>
            <p:nvPr/>
          </p:nvSpPr>
          <p:spPr>
            <a:xfrm>
              <a:off x="8296656" y="5834912"/>
              <a:ext cx="37801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828800" hangingPunct="1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80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CO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06B0184-54A6-F0AD-558B-764E56C94339}"/>
                </a:ext>
              </a:extLst>
            </p:cNvPr>
            <p:cNvSpPr txBox="1"/>
            <p:nvPr/>
          </p:nvSpPr>
          <p:spPr>
            <a:xfrm>
              <a:off x="9339766" y="5834913"/>
              <a:ext cx="46099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828800" hangingPunct="1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80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NO</a:t>
              </a:r>
              <a:r>
                <a:rPr lang="en-US" sz="1800" baseline="-2500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x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3C2EC23-EB4D-352E-47DE-5884C81F6AC6}"/>
                </a:ext>
              </a:extLst>
            </p:cNvPr>
            <p:cNvSpPr txBox="1"/>
            <p:nvPr/>
          </p:nvSpPr>
          <p:spPr>
            <a:xfrm rot="16200000">
              <a:off x="6038584" y="3507618"/>
              <a:ext cx="177764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828800" hangingPunct="1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Avenir Book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Emissions (ppm)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2A2CD3F-E86B-D1ED-AC75-92F84CAAB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91320" y="2020697"/>
              <a:ext cx="188686" cy="188686"/>
            </a:xfrm>
            <a:prstGeom prst="ellipse">
              <a:avLst/>
            </a:prstGeom>
            <a:solidFill>
              <a:schemeClr val="accent5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474" name="Oval 1473">
              <a:extLst>
                <a:ext uri="{FF2B5EF4-FFF2-40B4-BE49-F238E27FC236}">
                  <a16:creationId xmlns:a16="http://schemas.microsoft.com/office/drawing/2014/main" id="{6E5ADB08-9BC8-DD15-AD9B-87B9F5953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9695" y="4329540"/>
              <a:ext cx="188686" cy="188686"/>
            </a:xfrm>
            <a:prstGeom prst="ellipse">
              <a:avLst/>
            </a:prstGeom>
            <a:solidFill>
              <a:schemeClr val="accent5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475" name="Oval 1474">
              <a:extLst>
                <a:ext uri="{FF2B5EF4-FFF2-40B4-BE49-F238E27FC236}">
                  <a16:creationId xmlns:a16="http://schemas.microsoft.com/office/drawing/2014/main" id="{82BC0414-6EA5-4F80-79CB-483D9A4871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6357" y="4162770"/>
              <a:ext cx="192024" cy="192024"/>
            </a:xfrm>
            <a:prstGeom prst="ellipse">
              <a:avLst/>
            </a:prstGeom>
            <a:solidFill>
              <a:srgbClr val="C00000">
                <a:alpha val="90000"/>
              </a:srgb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indent="0" algn="l" defTabSz="1219168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1476" name="TextBox 1475">
            <a:extLst>
              <a:ext uri="{FF2B5EF4-FFF2-40B4-BE49-F238E27FC236}">
                <a16:creationId xmlns:a16="http://schemas.microsoft.com/office/drawing/2014/main" id="{D4F55404-DB39-2C8E-B111-D11C8690D41E}"/>
              </a:ext>
            </a:extLst>
          </p:cNvPr>
          <p:cNvSpPr txBox="1"/>
          <p:nvPr/>
        </p:nvSpPr>
        <p:spPr>
          <a:xfrm>
            <a:off x="21064551" y="5299716"/>
            <a:ext cx="207042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b="1" baseline="30000" dirty="0">
                <a:solidFill>
                  <a:srgbClr val="00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# </a:t>
            </a:r>
            <a:r>
              <a:rPr lang="en-US" sz="1400" dirty="0">
                <a:solidFill>
                  <a:srgbClr val="00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With </a:t>
            </a:r>
            <a:r>
              <a:rPr lang="en-US" sz="1400" dirty="0" err="1">
                <a:solidFill>
                  <a:srgbClr val="00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CAPEx</a:t>
            </a:r>
            <a:r>
              <a:rPr lang="en-US" sz="1400" dirty="0">
                <a:solidFill>
                  <a:srgbClr val="00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&amp; </a:t>
            </a:r>
            <a:r>
              <a:rPr lang="en-US" sz="1400" dirty="0" err="1">
                <a:solidFill>
                  <a:srgbClr val="00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OPEx</a:t>
            </a:r>
            <a:r>
              <a:rPr lang="en-US" sz="1400" dirty="0">
                <a:solidFill>
                  <a:srgbClr val="00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intensive scrubbers</a:t>
            </a:r>
            <a:endParaRPr lang="en-US" sz="1400" baseline="30000" dirty="0">
              <a:solidFill>
                <a:srgbClr val="000000"/>
              </a:solidFill>
              <a:latin typeface="Avenir Book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8963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A9BEEC9-C36F-5F4A-9E93-5A84781A8DEC}"/>
              </a:ext>
            </a:extLst>
          </p:cNvPr>
          <p:cNvGraphicFramePr>
            <a:graphicFrameLocks/>
          </p:cNvGraphicFramePr>
          <p:nvPr/>
        </p:nvGraphicFramePr>
        <p:xfrm>
          <a:off x="15874783" y="3543864"/>
          <a:ext cx="8380426" cy="880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1" name="Line"/>
          <p:cNvSpPr/>
          <p:nvPr/>
        </p:nvSpPr>
        <p:spPr>
          <a:xfrm flipV="1">
            <a:off x="2219349" y="916700"/>
            <a:ext cx="2" cy="11882600"/>
          </a:xfrm>
          <a:prstGeom prst="line">
            <a:avLst/>
          </a:prstGeom>
          <a:ln w="6350">
            <a:solidFill>
              <a:srgbClr val="417070"/>
            </a:solidFill>
            <a:miter lim="400000"/>
          </a:ln>
        </p:spPr>
        <p:txBody>
          <a:bodyPr lIns="91436" tIns="91436" rIns="91436" bIns="91436"/>
          <a:lstStyle/>
          <a:p>
            <a:pPr>
              <a:defRPr>
                <a:solidFill>
                  <a:srgbClr val="FAF8F1"/>
                </a:solidFill>
              </a:defRPr>
            </a:pPr>
            <a:endParaRPr sz="3200">
              <a:solidFill>
                <a:srgbClr val="FAF8F1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533" name="PETRA…"/>
          <p:cNvSpPr txBox="1"/>
          <p:nvPr/>
        </p:nvSpPr>
        <p:spPr>
          <a:xfrm>
            <a:off x="640383" y="1146124"/>
            <a:ext cx="767839" cy="542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A2F2C"/>
                </a:solidFill>
                <a:latin typeface="Avenir Book"/>
                <a:sym typeface="Avenir Book"/>
              </a:rPr>
              <a:t>FURNO</a:t>
            </a: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Recent</a:t>
            </a: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Breakthroughs</a:t>
            </a:r>
            <a:endParaRPr>
              <a:solidFill>
                <a:srgbClr val="1A2F2C"/>
              </a:solidFill>
              <a:latin typeface="Avenir Book"/>
              <a:sym typeface="Avenir Book"/>
            </a:endParaRPr>
          </a:p>
        </p:txBody>
      </p:sp>
      <p:sp>
        <p:nvSpPr>
          <p:cNvPr id="1534" name="Line"/>
          <p:cNvSpPr/>
          <p:nvPr/>
        </p:nvSpPr>
        <p:spPr>
          <a:xfrm flipV="1">
            <a:off x="2219349" y="916700"/>
            <a:ext cx="2" cy="11882600"/>
          </a:xfrm>
          <a:prstGeom prst="line">
            <a:avLst/>
          </a:prstGeom>
          <a:ln w="6350">
            <a:solidFill>
              <a:srgbClr val="14353C"/>
            </a:solidFill>
            <a:miter lim="400000"/>
          </a:ln>
        </p:spPr>
        <p:txBody>
          <a:bodyPr lIns="91436" tIns="91436" rIns="91436" bIns="91436"/>
          <a:lstStyle/>
          <a:p>
            <a:pPr>
              <a:defRPr>
                <a:solidFill>
                  <a:srgbClr val="FAF8F1"/>
                </a:solidFill>
              </a:defRPr>
            </a:pPr>
            <a:endParaRPr sz="3200">
              <a:solidFill>
                <a:srgbClr val="FAF8F1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5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3" y="12977289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1537" name="Existing Tunneling Methods Are Expensive &amp; Limited"/>
          <p:cNvSpPr txBox="1"/>
          <p:nvPr/>
        </p:nvSpPr>
        <p:spPr>
          <a:xfrm>
            <a:off x="2924730" y="1108676"/>
            <a:ext cx="19196332" cy="1156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en-US" sz="6400" err="1"/>
              <a:t>Furno’s</a:t>
            </a:r>
            <a:r>
              <a:rPr lang="en-US" sz="6400"/>
              <a:t> v0.1 Clinker Exceeds ASTM C150 Standards </a:t>
            </a:r>
          </a:p>
        </p:txBody>
      </p:sp>
      <p:graphicFrame>
        <p:nvGraphicFramePr>
          <p:cNvPr id="42" name="Table 1">
            <a:extLst>
              <a:ext uri="{FF2B5EF4-FFF2-40B4-BE49-F238E27FC236}">
                <a16:creationId xmlns:a16="http://schemas.microsoft.com/office/drawing/2014/main" id="{B635E30B-C9AB-A93E-0922-83556611A9F6}"/>
              </a:ext>
            </a:extLst>
          </p:cNvPr>
          <p:cNvGraphicFramePr/>
          <p:nvPr/>
        </p:nvGraphicFramePr>
        <p:xfrm>
          <a:off x="2924731" y="4229534"/>
          <a:ext cx="12244674" cy="73194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066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9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41120">
                <a:tc>
                  <a:txBody>
                    <a:bodyPr/>
                    <a:lstStyle/>
                    <a:p>
                      <a:pPr algn="l" defTabSz="457200"/>
                      <a:r>
                        <a:rPr sz="4000">
                          <a:solidFill>
                            <a:srgbClr val="000000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Phase</a:t>
                      </a: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lang="en-US" sz="4000">
                          <a:solidFill>
                            <a:srgbClr val="000000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Range Requirements</a:t>
                      </a:r>
                      <a:endParaRPr sz="4000">
                        <a:solidFill>
                          <a:srgbClr val="000000"/>
                        </a:solidFill>
                        <a:latin typeface="Avenir Heavy"/>
                        <a:ea typeface="Avenir Heavy"/>
                        <a:cs typeface="Avenir Heavy"/>
                        <a:sym typeface="Avenir Heavy"/>
                      </a:endParaRP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sz="4000">
                          <a:solidFill>
                            <a:srgbClr val="000000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Furno clinker</a:t>
                      </a:r>
                    </a:p>
                  </a:txBody>
                  <a:tcPr marL="121920" marR="121920" marT="60960" marB="6096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5664">
                <a:tc>
                  <a:txBody>
                    <a:bodyPr/>
                    <a:lstStyle/>
                    <a:p>
                      <a:pPr algn="l" defTabSz="457200"/>
                      <a:r>
                        <a:rPr sz="4000">
                          <a:solidFill>
                            <a:srgbClr val="000000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C3S</a:t>
                      </a:r>
                      <a:r>
                        <a:rPr lang="en-US" sz="4000">
                          <a:solidFill>
                            <a:srgbClr val="000000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 (Alite)</a:t>
                      </a:r>
                    </a:p>
                    <a:p>
                      <a:pPr algn="l" defTabSz="457200"/>
                      <a:r>
                        <a:rPr lang="en-US" sz="24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Higher is better</a:t>
                      </a:r>
                      <a:endParaRPr sz="2400" b="0">
                        <a:solidFill>
                          <a:srgbClr val="000000"/>
                        </a:solidFill>
                        <a:latin typeface="Avenir Heavy"/>
                        <a:ea typeface="Avenir Heavy"/>
                        <a:cs typeface="Avenir Heavy"/>
                        <a:sym typeface="Avenir Heavy"/>
                      </a:endParaRPr>
                    </a:p>
                  </a:txBody>
                  <a:tcPr marL="121920" marR="121920" marT="60960" marB="60960" anchor="ctr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50 to 70%</a:t>
                      </a:r>
                    </a:p>
                  </a:txBody>
                  <a:tcPr marL="121920" marR="121920" marT="60960" marB="60960" anchor="ctr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lang="en-US" sz="4000" b="1">
                          <a:solidFill>
                            <a:srgbClr val="00B05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66</a:t>
                      </a:r>
                      <a:r>
                        <a:rPr sz="4000" b="1">
                          <a:solidFill>
                            <a:srgbClr val="00B05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%</a:t>
                      </a:r>
                    </a:p>
                  </a:txBody>
                  <a:tcPr marL="121920" marR="121920" marT="60960" marB="6096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664">
                <a:tc>
                  <a:txBody>
                    <a:bodyPr/>
                    <a:lstStyle/>
                    <a:p>
                      <a:pPr algn="l" defTabSz="457200"/>
                      <a:r>
                        <a:rPr sz="4000">
                          <a:solidFill>
                            <a:srgbClr val="000000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C2S</a:t>
                      </a:r>
                      <a:r>
                        <a:rPr lang="en-US" sz="4000">
                          <a:solidFill>
                            <a:srgbClr val="000000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 (Belite)</a:t>
                      </a:r>
                      <a:endParaRPr sz="4000">
                        <a:solidFill>
                          <a:srgbClr val="000000"/>
                        </a:solidFill>
                        <a:latin typeface="Avenir Heavy"/>
                        <a:ea typeface="Avenir Heavy"/>
                        <a:cs typeface="Avenir Heavy"/>
                        <a:sym typeface="Avenir Heavy"/>
                      </a:endParaRPr>
                    </a:p>
                  </a:txBody>
                  <a:tcPr marL="121920" marR="121920" marT="60960" marB="60960" anchor="ctr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10 to 25%</a:t>
                      </a:r>
                    </a:p>
                  </a:txBody>
                  <a:tcPr marL="121920" marR="121920" marT="60960" marB="60960" anchor="ctr" horzOverflow="overflow"/>
                </a:tc>
                <a:tc>
                  <a:txBody>
                    <a:bodyPr/>
                    <a:lstStyle/>
                    <a:p>
                      <a:pPr lvl="0" algn="l" defTabSz="457200">
                        <a:buNone/>
                      </a:pPr>
                      <a:r>
                        <a:rPr lang="en-US" sz="4000" b="1">
                          <a:solidFill>
                            <a:srgbClr val="00B050"/>
                          </a:solidFill>
                          <a:latin typeface="Avenir Book"/>
                          <a:ea typeface="Avenir Book"/>
                          <a:cs typeface="Avenir Book"/>
                        </a:rPr>
                        <a:t>10%</a:t>
                      </a:r>
                      <a:endParaRPr sz="4000" b="1">
                        <a:solidFill>
                          <a:srgbClr val="00B050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endParaRPr>
                    </a:p>
                  </a:txBody>
                  <a:tcPr marL="121920" marR="121920" marT="60960" marB="6096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5664">
                <a:tc>
                  <a:txBody>
                    <a:bodyPr/>
                    <a:lstStyle/>
                    <a:p>
                      <a:pPr algn="l" defTabSz="457200"/>
                      <a:r>
                        <a:rPr sz="4000">
                          <a:solidFill>
                            <a:srgbClr val="000000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C3A</a:t>
                      </a:r>
                      <a:endParaRPr lang="en-US" sz="4000">
                        <a:solidFill>
                          <a:srgbClr val="000000"/>
                        </a:solidFill>
                        <a:latin typeface="Avenir Heavy"/>
                        <a:ea typeface="Avenir Heavy"/>
                        <a:cs typeface="Avenir Heavy"/>
                        <a:sym typeface="Avenir Heavy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Lower is better</a:t>
                      </a:r>
                      <a:endParaRPr lang="en-US" sz="2400" b="0">
                        <a:solidFill>
                          <a:srgbClr val="000000"/>
                        </a:solidFill>
                        <a:latin typeface="Avenir Heavy"/>
                        <a:ea typeface="Avenir Heavy"/>
                        <a:cs typeface="Avenir Heavy"/>
                        <a:sym typeface="Avenir Heavy"/>
                      </a:endParaRPr>
                    </a:p>
                  </a:txBody>
                  <a:tcPr marL="121920" marR="121920" marT="60960" marB="60960" anchor="ctr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&lt; 1</a:t>
                      </a:r>
                      <a:r>
                        <a:rPr lang="en-US"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0</a:t>
                      </a:r>
                      <a:r>
                        <a:rPr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%</a:t>
                      </a:r>
                    </a:p>
                  </a:txBody>
                  <a:tcPr marL="121920" marR="121920" marT="60960" marB="60960" anchor="ctr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lang="en-US" sz="4000" b="1">
                          <a:solidFill>
                            <a:srgbClr val="00B05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3.6</a:t>
                      </a:r>
                      <a:r>
                        <a:rPr sz="4000" b="1">
                          <a:solidFill>
                            <a:srgbClr val="00B05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%</a:t>
                      </a:r>
                    </a:p>
                  </a:txBody>
                  <a:tcPr marL="121920" marR="121920" marT="60960" marB="6096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664">
                <a:tc>
                  <a:txBody>
                    <a:bodyPr/>
                    <a:lstStyle/>
                    <a:p>
                      <a:pPr algn="l" defTabSz="457200"/>
                      <a:r>
                        <a:rPr sz="4000">
                          <a:solidFill>
                            <a:srgbClr val="000000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C4AF</a:t>
                      </a:r>
                      <a:endParaRPr lang="en-US" sz="4000">
                        <a:solidFill>
                          <a:srgbClr val="000000"/>
                        </a:solidFill>
                        <a:latin typeface="Avenir Heavy"/>
                        <a:ea typeface="Avenir Heavy"/>
                        <a:cs typeface="Avenir Heavy"/>
                        <a:sym typeface="Avenir Heavy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Lower is better</a:t>
                      </a:r>
                      <a:endParaRPr lang="en-US" sz="2400" b="0">
                        <a:solidFill>
                          <a:srgbClr val="000000"/>
                        </a:solidFill>
                        <a:latin typeface="Avenir Heavy"/>
                        <a:ea typeface="Avenir Heavy"/>
                        <a:cs typeface="Avenir Heavy"/>
                        <a:sym typeface="Avenir Heavy"/>
                      </a:endParaRPr>
                    </a:p>
                  </a:txBody>
                  <a:tcPr marL="121920" marR="121920" marT="60960" marB="60960" anchor="ctr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&lt; 1</a:t>
                      </a:r>
                      <a:r>
                        <a:rPr lang="en-US"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5</a:t>
                      </a:r>
                      <a:r>
                        <a:rPr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%</a:t>
                      </a:r>
                    </a:p>
                  </a:txBody>
                  <a:tcPr marL="121920" marR="121920" marT="60960" marB="60960" anchor="ctr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lang="en-US" sz="4000" b="1">
                          <a:solidFill>
                            <a:srgbClr val="00B05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10.4</a:t>
                      </a:r>
                      <a:r>
                        <a:rPr sz="4000" b="1">
                          <a:solidFill>
                            <a:srgbClr val="00B05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%</a:t>
                      </a:r>
                    </a:p>
                  </a:txBody>
                  <a:tcPr marL="121920" marR="121920" marT="60960" marB="6096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56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MgO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Lower is better</a:t>
                      </a:r>
                      <a:endParaRPr lang="en-US" sz="2400" b="0">
                        <a:solidFill>
                          <a:srgbClr val="000000"/>
                        </a:solidFill>
                        <a:latin typeface="Avenir Heavy"/>
                        <a:ea typeface="Avenir Heavy"/>
                        <a:cs typeface="Avenir Heavy"/>
                        <a:sym typeface="Avenir Heavy"/>
                      </a:endParaRPr>
                    </a:p>
                  </a:txBody>
                  <a:tcPr marL="121920" marR="121920" marT="60960" marB="60960" anchor="ctr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&lt; </a:t>
                      </a:r>
                      <a:r>
                        <a:rPr lang="en-US"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6</a:t>
                      </a:r>
                      <a:r>
                        <a:rPr sz="4000">
                          <a:solidFill>
                            <a:srgbClr val="00000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%</a:t>
                      </a:r>
                    </a:p>
                  </a:txBody>
                  <a:tcPr marL="121920" marR="121920" marT="60960" marB="60960" anchor="ctr" horzOverflow="overflow"/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lang="en-US" sz="4000" b="1">
                          <a:solidFill>
                            <a:srgbClr val="00B05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3.8</a:t>
                      </a:r>
                      <a:r>
                        <a:rPr sz="4000" b="1">
                          <a:solidFill>
                            <a:srgbClr val="00B050"/>
                          </a:solidFill>
                          <a:latin typeface="Avenir Book"/>
                          <a:ea typeface="Avenir Book"/>
                          <a:cs typeface="Avenir Book"/>
                          <a:sym typeface="Avenir Book"/>
                        </a:rPr>
                        <a:t>%</a:t>
                      </a:r>
                    </a:p>
                  </a:txBody>
                  <a:tcPr marL="121920" marR="121920" marT="60960" marB="60960" anchor="ctr" horzOverflow="overflow"/>
                </a:tc>
                <a:extLst>
                  <a:ext uri="{0D108BD9-81ED-4DB2-BD59-A6C34878D82A}">
                    <a16:rowId xmlns:a16="http://schemas.microsoft.com/office/drawing/2014/main" val="1127637285"/>
                  </a:ext>
                </a:extLst>
              </a:tr>
            </a:tbl>
          </a:graphicData>
        </a:graphic>
      </p:graphicFrame>
      <p:sp>
        <p:nvSpPr>
          <p:cNvPr id="2" name="Existing Tunneling Methods Are Expensive &amp; Limited">
            <a:extLst>
              <a:ext uri="{FF2B5EF4-FFF2-40B4-BE49-F238E27FC236}">
                <a16:creationId xmlns:a16="http://schemas.microsoft.com/office/drawing/2014/main" id="{0B4ED150-2EF8-0568-72C1-8D9CDF194A2B}"/>
              </a:ext>
            </a:extLst>
          </p:cNvPr>
          <p:cNvSpPr txBox="1"/>
          <p:nvPr/>
        </p:nvSpPr>
        <p:spPr>
          <a:xfrm>
            <a:off x="2968320" y="2316583"/>
            <a:ext cx="19196332" cy="728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en-US" sz="3800"/>
              <a:t>Even when using sub-optimal (hard-to-burn) raw meal</a:t>
            </a:r>
          </a:p>
        </p:txBody>
      </p:sp>
      <p:sp>
        <p:nvSpPr>
          <p:cNvPr id="3" name="Existing Tunneling Methods Are Expensive &amp; Limited">
            <a:extLst>
              <a:ext uri="{FF2B5EF4-FFF2-40B4-BE49-F238E27FC236}">
                <a16:creationId xmlns:a16="http://schemas.microsoft.com/office/drawing/2014/main" id="{675B308A-2F93-9202-D922-A96AFB6B2809}"/>
              </a:ext>
            </a:extLst>
          </p:cNvPr>
          <p:cNvSpPr txBox="1"/>
          <p:nvPr/>
        </p:nvSpPr>
        <p:spPr>
          <a:xfrm>
            <a:off x="3087796" y="12090921"/>
            <a:ext cx="19196332" cy="728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en-US" sz="3800"/>
              <a:t>More Alite = Stronger Concrete. </a:t>
            </a:r>
            <a:r>
              <a:rPr lang="en-US" sz="3800" b="1" u="sng"/>
              <a:t>V1 will be even better</a:t>
            </a:r>
            <a:r>
              <a:rPr lang="en-US" sz="3800" u="sng"/>
              <a:t>.</a:t>
            </a:r>
          </a:p>
        </p:txBody>
      </p:sp>
      <p:sp>
        <p:nvSpPr>
          <p:cNvPr id="4" name="FURNO Confidential">
            <a:extLst>
              <a:ext uri="{FF2B5EF4-FFF2-40B4-BE49-F238E27FC236}">
                <a16:creationId xmlns:a16="http://schemas.microsoft.com/office/drawing/2014/main" id="{126A8C68-B4D8-6BBB-50DF-EAFFFF1ABD2A}"/>
              </a:ext>
            </a:extLst>
          </p:cNvPr>
          <p:cNvSpPr txBox="1"/>
          <p:nvPr/>
        </p:nvSpPr>
        <p:spPr>
          <a:xfrm>
            <a:off x="20818035" y="12906501"/>
            <a:ext cx="2405558" cy="399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584200">
              <a:defRPr sz="1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FURNO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9785802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F1F0E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3" y="12977288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FCF9F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2" name="Our Story">
            <a:extLst>
              <a:ext uri="{FF2B5EF4-FFF2-40B4-BE49-F238E27FC236}">
                <a16:creationId xmlns:a16="http://schemas.microsoft.com/office/drawing/2014/main" id="{210599E7-022A-C20D-246B-E95A82567DD0}"/>
              </a:ext>
            </a:extLst>
          </p:cNvPr>
          <p:cNvSpPr txBox="1"/>
          <p:nvPr/>
        </p:nvSpPr>
        <p:spPr>
          <a:xfrm>
            <a:off x="3359126" y="2698899"/>
            <a:ext cx="17665748" cy="5072554"/>
          </a:xfrm>
          <a:prstGeom prst="roundRect">
            <a:avLst>
              <a:gd name="adj" fmla="val 45250"/>
            </a:avLst>
          </a:prstGeom>
          <a:solidFill>
            <a:schemeClr val="bg1">
              <a:alpha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50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2438336">
              <a:lnSpc>
                <a:spcPct val="130000"/>
              </a:lnSpc>
            </a:pPr>
            <a:r>
              <a:rPr lang="en-US" sz="6400">
                <a:solidFill>
                  <a:srgbClr val="F10079"/>
                </a:solidFill>
              </a:rPr>
              <a:t>Furno’s proprietary technology doesn’t just enable production of ASTM standard clinker.</a:t>
            </a:r>
          </a:p>
        </p:txBody>
      </p:sp>
      <p:sp>
        <p:nvSpPr>
          <p:cNvPr id="4" name="Our Story">
            <a:extLst>
              <a:ext uri="{FF2B5EF4-FFF2-40B4-BE49-F238E27FC236}">
                <a16:creationId xmlns:a16="http://schemas.microsoft.com/office/drawing/2014/main" id="{4C471CAF-CC17-4C31-55E7-0B5538BDC5A7}"/>
              </a:ext>
            </a:extLst>
          </p:cNvPr>
          <p:cNvSpPr txBox="1"/>
          <p:nvPr/>
        </p:nvSpPr>
        <p:spPr>
          <a:xfrm>
            <a:off x="4144777" y="7518085"/>
            <a:ext cx="16094446" cy="3346433"/>
          </a:xfrm>
          <a:prstGeom prst="roundRect">
            <a:avLst>
              <a:gd name="adj" fmla="val 45250"/>
            </a:avLst>
          </a:prstGeom>
          <a:solidFill>
            <a:schemeClr val="bg1">
              <a:alpha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50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2438336">
              <a:lnSpc>
                <a:spcPct val="130000"/>
              </a:lnSpc>
            </a:pPr>
            <a:r>
              <a:rPr lang="en-US" sz="6400">
                <a:solidFill>
                  <a:srgbClr val="F10079"/>
                </a:solidFill>
              </a:rPr>
              <a:t>It enables production of</a:t>
            </a:r>
            <a:r>
              <a:rPr lang="en-US" sz="6400">
                <a:solidFill>
                  <a:srgbClr val="61D836">
                    <a:lumMod val="60000"/>
                    <a:lumOff val="40000"/>
                  </a:srgbClr>
                </a:solidFill>
              </a:rPr>
              <a:t> </a:t>
            </a:r>
            <a:r>
              <a:rPr lang="en-US" sz="6400" b="1" u="sng">
                <a:solidFill>
                  <a:srgbClr val="61D836">
                    <a:lumMod val="75000"/>
                  </a:srgbClr>
                </a:solidFill>
              </a:rPr>
              <a:t>better</a:t>
            </a:r>
            <a:r>
              <a:rPr lang="en-US" sz="6400">
                <a:solidFill>
                  <a:srgbClr val="61D836">
                    <a:lumMod val="60000"/>
                    <a:lumOff val="40000"/>
                  </a:srgbClr>
                </a:solidFill>
              </a:rPr>
              <a:t> </a:t>
            </a:r>
            <a:r>
              <a:rPr lang="en-US" sz="6400">
                <a:solidFill>
                  <a:srgbClr val="F10079"/>
                </a:solidFill>
              </a:rPr>
              <a:t>than standard-quality clinker!</a:t>
            </a:r>
          </a:p>
        </p:txBody>
      </p:sp>
      <p:sp>
        <p:nvSpPr>
          <p:cNvPr id="3" name="PETRA…">
            <a:extLst>
              <a:ext uri="{FF2B5EF4-FFF2-40B4-BE49-F238E27FC236}">
                <a16:creationId xmlns:a16="http://schemas.microsoft.com/office/drawing/2014/main" id="{CE4BACB6-8FBE-F280-554E-7460243E93FA}"/>
              </a:ext>
            </a:extLst>
          </p:cNvPr>
          <p:cNvSpPr txBox="1"/>
          <p:nvPr/>
        </p:nvSpPr>
        <p:spPr>
          <a:xfrm>
            <a:off x="640383" y="1146124"/>
            <a:ext cx="767839" cy="542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FFFFFF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FFFFFF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FFFFFF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FFFFFF"/>
                </a:solidFill>
                <a:latin typeface="Avenir Book"/>
                <a:sym typeface="Avenir Book"/>
              </a:rPr>
              <a:t>Recent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FFFFFF"/>
                </a:solidFill>
                <a:latin typeface="Avenir Book"/>
                <a:sym typeface="Avenir Book"/>
              </a:rPr>
              <a:t>Breakthroughs</a:t>
            </a:r>
            <a:endParaRPr>
              <a:solidFill>
                <a:srgbClr val="FFFFFF"/>
              </a:solidFill>
              <a:latin typeface="Avenir Book"/>
              <a:sym typeface="Avenir Book"/>
            </a:endParaRPr>
          </a:p>
        </p:txBody>
      </p:sp>
      <p:sp>
        <p:nvSpPr>
          <p:cNvPr id="6" name="FURNO Confidential">
            <a:extLst>
              <a:ext uri="{FF2B5EF4-FFF2-40B4-BE49-F238E27FC236}">
                <a16:creationId xmlns:a16="http://schemas.microsoft.com/office/drawing/2014/main" id="{32F1C39B-BBBF-372B-E203-F381D44BFB86}"/>
              </a:ext>
            </a:extLst>
          </p:cNvPr>
          <p:cNvSpPr txBox="1"/>
          <p:nvPr/>
        </p:nvSpPr>
        <p:spPr>
          <a:xfrm>
            <a:off x="20818035" y="12864952"/>
            <a:ext cx="2405558" cy="44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584200">
              <a:defRPr sz="1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1168400">
              <a:lnSpc>
                <a:spcPct val="130000"/>
              </a:lnSpc>
            </a:pPr>
            <a:r>
              <a:rPr>
                <a:solidFill>
                  <a:srgbClr val="F3F0EC"/>
                </a:solidFill>
              </a:rPr>
              <a:t>FURNO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97134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C">
            <a:alpha val="8380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8A3A8F1-E332-CAEF-FA45-44867912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5248" y="-152400"/>
            <a:ext cx="18136856" cy="1387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3" name="PETRA…"/>
          <p:cNvSpPr txBox="1"/>
          <p:nvPr/>
        </p:nvSpPr>
        <p:spPr>
          <a:xfrm>
            <a:off x="640383" y="1127462"/>
            <a:ext cx="767839" cy="542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FFFFFF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FFFFFF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FFFFFF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FFFFFF"/>
                </a:solidFill>
                <a:latin typeface="Avenir Book"/>
                <a:sym typeface="Avenir Book"/>
              </a:rPr>
              <a:t>Recent 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FFFFFF"/>
                </a:solidFill>
                <a:latin typeface="Avenir Book"/>
                <a:sym typeface="Avenir Book"/>
              </a:rPr>
              <a:t>Breakthroughs</a:t>
            </a:r>
            <a:endParaRPr>
              <a:solidFill>
                <a:srgbClr val="FFFFFF"/>
              </a:solidFill>
              <a:latin typeface="Avenir Book"/>
              <a:sym typeface="Avenir Book"/>
            </a:endParaRPr>
          </a:p>
        </p:txBody>
      </p:sp>
      <p:sp>
        <p:nvSpPr>
          <p:cNvPr id="15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3" y="12977290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AAD411-A0AA-AD5B-4829-FE9E62089C30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1744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  <p:sp>
        <p:nvSpPr>
          <p:cNvPr id="30" name="2m">
            <a:extLst>
              <a:ext uri="{FF2B5EF4-FFF2-40B4-BE49-F238E27FC236}">
                <a16:creationId xmlns:a16="http://schemas.microsoft.com/office/drawing/2014/main" id="{EA14BA66-2912-9D00-8C83-8ADF81F515F0}"/>
              </a:ext>
            </a:extLst>
          </p:cNvPr>
          <p:cNvSpPr txBox="1"/>
          <p:nvPr/>
        </p:nvSpPr>
        <p:spPr>
          <a:xfrm flipH="1">
            <a:off x="15351931" y="9517579"/>
            <a:ext cx="604322" cy="52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ctr" defTabSz="2438338">
              <a:lnSpc>
                <a:spcPct val="110000"/>
              </a:lnSpc>
              <a:defRPr sz="9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4876676"/>
            <a:endParaRPr sz="1800"/>
          </a:p>
        </p:txBody>
      </p:sp>
      <p:pic>
        <p:nvPicPr>
          <p:cNvPr id="4" name="Picture 3" descr="A close-up of a glass&#10;&#10;Description automatically generated">
            <a:extLst>
              <a:ext uri="{FF2B5EF4-FFF2-40B4-BE49-F238E27FC236}">
                <a16:creationId xmlns:a16="http://schemas.microsoft.com/office/drawing/2014/main" id="{071E4BDC-7F7C-1087-B130-E69B38DC43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32" b="24823"/>
          <a:stretch>
            <a:fillRect/>
          </a:stretch>
        </p:blipFill>
        <p:spPr>
          <a:xfrm rot="10800000">
            <a:off x="12110161" y="2300"/>
            <a:ext cx="18115482" cy="13716000"/>
          </a:xfrm>
          <a:custGeom>
            <a:avLst/>
            <a:gdLst>
              <a:gd name="connsiteX0" fmla="*/ 0 w 3840480"/>
              <a:gd name="connsiteY0" fmla="*/ 0 h 2907792"/>
              <a:gd name="connsiteX1" fmla="*/ 3840480 w 3840480"/>
              <a:gd name="connsiteY1" fmla="*/ 0 h 2907792"/>
              <a:gd name="connsiteX2" fmla="*/ 3840480 w 3840480"/>
              <a:gd name="connsiteY2" fmla="*/ 2907792 h 2907792"/>
              <a:gd name="connsiteX3" fmla="*/ 0 w 3840480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0480" h="2907792">
                <a:moveTo>
                  <a:pt x="0" y="0"/>
                </a:moveTo>
                <a:lnTo>
                  <a:pt x="3840480" y="0"/>
                </a:lnTo>
                <a:lnTo>
                  <a:pt x="3840480" y="2907792"/>
                </a:lnTo>
                <a:lnTo>
                  <a:pt x="0" y="2907792"/>
                </a:lnTo>
                <a:close/>
              </a:path>
            </a:pathLst>
          </a:custGeom>
        </p:spPr>
      </p:pic>
      <p:sp>
        <p:nvSpPr>
          <p:cNvPr id="7" name="Existing Tunneling Methods Are Expensive &amp; Limited">
            <a:extLst>
              <a:ext uri="{FF2B5EF4-FFF2-40B4-BE49-F238E27FC236}">
                <a16:creationId xmlns:a16="http://schemas.microsoft.com/office/drawing/2014/main" id="{7191740C-4505-01D3-75E5-36173C20A1F2}"/>
              </a:ext>
            </a:extLst>
          </p:cNvPr>
          <p:cNvSpPr txBox="1"/>
          <p:nvPr/>
        </p:nvSpPr>
        <p:spPr>
          <a:xfrm>
            <a:off x="3529266" y="125944"/>
            <a:ext cx="16587524" cy="4796632"/>
          </a:xfrm>
          <a:prstGeom prst="roundRect">
            <a:avLst/>
          </a:prstGeom>
          <a:solidFill>
            <a:srgbClr val="F2F0EC"/>
          </a:solidFill>
          <a:ln w="12700"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2438336">
              <a:lnSpc>
                <a:spcPct val="130000"/>
              </a:lnSpc>
            </a:pPr>
            <a:r>
              <a:rPr lang="en-US" sz="7200" b="1">
                <a:solidFill>
                  <a:srgbClr val="0070C0"/>
                </a:solidFill>
              </a:rPr>
              <a:t>Fast cooling equals smaller grains. </a:t>
            </a:r>
          </a:p>
          <a:p>
            <a:pPr algn="ctr" defTabSz="2438336">
              <a:lnSpc>
                <a:spcPct val="130000"/>
              </a:lnSpc>
            </a:pPr>
            <a:r>
              <a:rPr lang="en-US" sz="7200" b="1">
                <a:solidFill>
                  <a:srgbClr val="0070C0"/>
                </a:solidFill>
              </a:rPr>
              <a:t>Smaller grains equal greater strength. 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568CB4A9-9B29-4C9D-CB48-B08F7954C78D}"/>
              </a:ext>
            </a:extLst>
          </p:cNvPr>
          <p:cNvSpPr/>
          <p:nvPr/>
        </p:nvSpPr>
        <p:spPr>
          <a:xfrm flipH="1" flipV="1">
            <a:off x="10502800" y="12507286"/>
            <a:ext cx="3017520" cy="12788"/>
          </a:xfrm>
          <a:prstGeom prst="line">
            <a:avLst/>
          </a:prstGeom>
          <a:ln w="41275">
            <a:solidFill>
              <a:schemeClr val="bg1"/>
            </a:solidFill>
            <a:miter lim="400000"/>
            <a:headEnd type="arrow"/>
            <a:tailEnd type="arrow"/>
          </a:ln>
        </p:spPr>
        <p:txBody>
          <a:bodyPr lIns="101600" tIns="101600" rIns="101600" bIns="101600" anchor="ctr"/>
          <a:lstStyle/>
          <a:p>
            <a:pPr defTabSz="4876676">
              <a:defRPr sz="16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3200">
              <a:latin typeface="Helvetica"/>
              <a:sym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6175F6-FCFA-0DAF-DF13-2A0EAF3B956B}"/>
              </a:ext>
            </a:extLst>
          </p:cNvPr>
          <p:cNvSpPr txBox="1"/>
          <p:nvPr/>
        </p:nvSpPr>
        <p:spPr>
          <a:xfrm>
            <a:off x="11026266" y="11340116"/>
            <a:ext cx="2481952" cy="805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 µm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188CFB-19B8-3E79-AB1B-2E90CC0580BF}"/>
              </a:ext>
            </a:extLst>
          </p:cNvPr>
          <p:cNvSpPr txBox="1"/>
          <p:nvPr/>
        </p:nvSpPr>
        <p:spPr>
          <a:xfrm>
            <a:off x="4653153" y="7471248"/>
            <a:ext cx="4459678" cy="19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4800" b="1">
                <a:solidFill>
                  <a:srgbClr val="FFFFFF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NIST RM 8488 </a:t>
            </a:r>
          </a:p>
          <a:p>
            <a:pPr defTabSz="2438336">
              <a:lnSpc>
                <a:spcPct val="130000"/>
              </a:lnSpc>
            </a:pPr>
            <a:r>
              <a:rPr lang="en-US" sz="4800" b="1">
                <a:solidFill>
                  <a:srgbClr val="FFFFFF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Clinker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200E2-2CF1-750E-3DE8-5C47E8B99923}"/>
              </a:ext>
            </a:extLst>
          </p:cNvPr>
          <p:cNvSpPr txBox="1"/>
          <p:nvPr/>
        </p:nvSpPr>
        <p:spPr>
          <a:xfrm>
            <a:off x="14287544" y="7476974"/>
            <a:ext cx="3189272" cy="195399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4800" b="1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FURNO</a:t>
            </a:r>
          </a:p>
          <a:p>
            <a:pPr defTabSz="2438336">
              <a:lnSpc>
                <a:spcPct val="130000"/>
              </a:lnSpc>
            </a:pPr>
            <a:r>
              <a:rPr lang="en-US" sz="4800" b="1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Clinker </a:t>
            </a:r>
          </a:p>
        </p:txBody>
      </p:sp>
      <p:pic>
        <p:nvPicPr>
          <p:cNvPr id="5" name="Picture 4" descr="A red circle with a black background&#10;&#10;Description automatically generated">
            <a:extLst>
              <a:ext uri="{FF2B5EF4-FFF2-40B4-BE49-F238E27FC236}">
                <a16:creationId xmlns:a16="http://schemas.microsoft.com/office/drawing/2014/main" id="{277FA16C-B9A0-7F87-CC9A-B7192DEF0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558" y="7829796"/>
            <a:ext cx="1717224" cy="1690008"/>
          </a:xfrm>
          <a:prstGeom prst="rect">
            <a:avLst/>
          </a:prstGeom>
        </p:spPr>
      </p:pic>
      <p:pic>
        <p:nvPicPr>
          <p:cNvPr id="6" name="Picture 5" descr="A green cross in a circle&#10;&#10;Description automatically generated">
            <a:extLst>
              <a:ext uri="{FF2B5EF4-FFF2-40B4-BE49-F238E27FC236}">
                <a16:creationId xmlns:a16="http://schemas.microsoft.com/office/drawing/2014/main" id="{3A91F5AD-BD2A-C6CE-35BE-E24B75F3B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3731" y="7827818"/>
            <a:ext cx="1745674" cy="1717964"/>
          </a:xfrm>
          <a:prstGeom prst="rect">
            <a:avLst/>
          </a:prstGeom>
        </p:spPr>
      </p:pic>
      <p:sp>
        <p:nvSpPr>
          <p:cNvPr id="19" name="Slide Number">
            <a:extLst>
              <a:ext uri="{FF2B5EF4-FFF2-40B4-BE49-F238E27FC236}">
                <a16:creationId xmlns:a16="http://schemas.microsoft.com/office/drawing/2014/main" id="{2237A28F-70CE-D7C4-AEE8-BE30B1927BD0}"/>
              </a:ext>
            </a:extLst>
          </p:cNvPr>
          <p:cNvSpPr txBox="1">
            <a:spLocks/>
          </p:cNvSpPr>
          <p:nvPr/>
        </p:nvSpPr>
        <p:spPr>
          <a:xfrm>
            <a:off x="23450505" y="12925992"/>
            <a:ext cx="35907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92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FCF9F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121916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121916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121916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121916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121916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121916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121916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121916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584200"/>
            <a:fld id="{86CB4B4D-7CA3-9044-876B-883B54F8677D}" type="slidenum">
              <a:rPr lang="en-US" sz="1800"/>
              <a:pPr defTabSz="584200"/>
              <a:t>16</a:t>
            </a:fld>
            <a:endParaRPr lang="en-US" sz="180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B432F032-F0DF-4A55-B4D1-BF82813B89EB}"/>
              </a:ext>
            </a:extLst>
          </p:cNvPr>
          <p:cNvSpPr/>
          <p:nvPr/>
        </p:nvSpPr>
        <p:spPr>
          <a:xfrm flipV="1">
            <a:off x="2200130" y="916700"/>
            <a:ext cx="4" cy="11882600"/>
          </a:xfrm>
          <a:prstGeom prst="line">
            <a:avLst/>
          </a:prstGeom>
          <a:ln w="6350">
            <a:solidFill>
              <a:srgbClr val="F1F0E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FURNO Confidential">
            <a:extLst>
              <a:ext uri="{FF2B5EF4-FFF2-40B4-BE49-F238E27FC236}">
                <a16:creationId xmlns:a16="http://schemas.microsoft.com/office/drawing/2014/main" id="{238CCC40-7674-98D2-3819-C2B939AA5EF4}"/>
              </a:ext>
            </a:extLst>
          </p:cNvPr>
          <p:cNvSpPr txBox="1"/>
          <p:nvPr/>
        </p:nvSpPr>
        <p:spPr>
          <a:xfrm>
            <a:off x="20818035" y="12864952"/>
            <a:ext cx="2405558" cy="44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584200">
              <a:defRPr sz="1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1168400">
              <a:lnSpc>
                <a:spcPct val="130000"/>
              </a:lnSpc>
            </a:pPr>
            <a:r>
              <a:rPr>
                <a:solidFill>
                  <a:srgbClr val="F3F0EC"/>
                </a:solidFill>
              </a:rPr>
              <a:t>FURNO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0227274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9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2884" name="Existing Tunneling Methods Are Expensive &amp; Limited"/>
          <p:cNvSpPr txBox="1"/>
          <p:nvPr/>
        </p:nvSpPr>
        <p:spPr>
          <a:xfrm>
            <a:off x="2479789" y="1220611"/>
            <a:ext cx="21068566" cy="893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4800" err="1">
                <a:solidFill>
                  <a:schemeClr val="tx2">
                    <a:lumMod val="75000"/>
                  </a:schemeClr>
                </a:solidFill>
                <a:latin typeface="Avenir Book" panose="02000503020000020003" pitchFamily="2" charset="0"/>
              </a:rPr>
              <a:t>Furno’s</a:t>
            </a:r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venir Book" panose="02000503020000020003" pitchFamily="2" charset="0"/>
              </a:rPr>
              <a:t> High Quality Clinker = </a:t>
            </a:r>
            <a:r>
              <a:rPr lang="en-US" sz="48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</a:rPr>
              <a:t>Savings</a:t>
            </a:r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venir Book" panose="02000503020000020003" pitchFamily="2" charset="0"/>
              </a:rPr>
              <a:t> for Customers</a:t>
            </a:r>
          </a:p>
        </p:txBody>
      </p:sp>
      <p:sp>
        <p:nvSpPr>
          <p:cNvPr id="2885" name="FURNO Confidential"/>
          <p:cNvSpPr txBox="1"/>
          <p:nvPr/>
        </p:nvSpPr>
        <p:spPr>
          <a:xfrm>
            <a:off x="20818035" y="12925994"/>
            <a:ext cx="240555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defRPr sz="9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800"/>
              <a:t>FURNO Confidential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BBE07F46-4A91-04D2-291B-C65607ADB3E3}"/>
              </a:ext>
            </a:extLst>
          </p:cNvPr>
          <p:cNvSpPr/>
          <p:nvPr/>
        </p:nvSpPr>
        <p:spPr>
          <a:xfrm flipV="1">
            <a:off x="2219349" y="916700"/>
            <a:ext cx="2" cy="11882600"/>
          </a:xfrm>
          <a:prstGeom prst="line">
            <a:avLst/>
          </a:prstGeom>
          <a:ln w="6350">
            <a:solidFill>
              <a:srgbClr val="14353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2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" name="Picture 17" descr="A black and grey glass&#10;&#10;Description automatically generated">
            <a:extLst>
              <a:ext uri="{FF2B5EF4-FFF2-40B4-BE49-F238E27FC236}">
                <a16:creationId xmlns:a16="http://schemas.microsoft.com/office/drawing/2014/main" id="{C36C6125-1299-1A14-B0A3-9886E8E2F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63" y="6384391"/>
            <a:ext cx="4417018" cy="4417018"/>
          </a:xfrm>
          <a:prstGeom prst="rect">
            <a:avLst/>
          </a:prstGeom>
        </p:spPr>
      </p:pic>
      <p:sp>
        <p:nvSpPr>
          <p:cNvPr id="19" name="Existing Tunneling Methods Are Expensive &amp; Limited">
            <a:extLst>
              <a:ext uri="{FF2B5EF4-FFF2-40B4-BE49-F238E27FC236}">
                <a16:creationId xmlns:a16="http://schemas.microsoft.com/office/drawing/2014/main" id="{AA89A767-9C86-5C47-4960-F8824421F2BF}"/>
              </a:ext>
            </a:extLst>
          </p:cNvPr>
          <p:cNvSpPr txBox="1"/>
          <p:nvPr/>
        </p:nvSpPr>
        <p:spPr>
          <a:xfrm>
            <a:off x="2479787" y="3222570"/>
            <a:ext cx="21068566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The higher the quality clinker, the lower volume needed to make concrete. </a:t>
            </a:r>
            <a:endParaRPr sz="3800"/>
          </a:p>
        </p:txBody>
      </p:sp>
      <p:sp>
        <p:nvSpPr>
          <p:cNvPr id="20" name="Existing Tunneling Methods Are Expensive &amp; Limited">
            <a:extLst>
              <a:ext uri="{FF2B5EF4-FFF2-40B4-BE49-F238E27FC236}">
                <a16:creationId xmlns:a16="http://schemas.microsoft.com/office/drawing/2014/main" id="{55436454-10EF-8375-4885-D6DD2D6F9E2E}"/>
              </a:ext>
            </a:extLst>
          </p:cNvPr>
          <p:cNvSpPr txBox="1"/>
          <p:nvPr/>
        </p:nvSpPr>
        <p:spPr>
          <a:xfrm>
            <a:off x="2961197" y="5356136"/>
            <a:ext cx="8538062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It’s like making juice from concentrate.</a:t>
            </a:r>
            <a:endParaRPr sz="3800"/>
          </a:p>
        </p:txBody>
      </p:sp>
      <p:sp>
        <p:nvSpPr>
          <p:cNvPr id="22" name="Existing Tunneling Methods Are Expensive &amp; Limited">
            <a:extLst>
              <a:ext uri="{FF2B5EF4-FFF2-40B4-BE49-F238E27FC236}">
                <a16:creationId xmlns:a16="http://schemas.microsoft.com/office/drawing/2014/main" id="{7ED2313E-DD45-C9CC-EAC3-7DDDE6B714BC}"/>
              </a:ext>
            </a:extLst>
          </p:cNvPr>
          <p:cNvSpPr txBox="1"/>
          <p:nvPr/>
        </p:nvSpPr>
        <p:spPr>
          <a:xfrm>
            <a:off x="9193080" y="7242707"/>
            <a:ext cx="6895260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 err="1"/>
              <a:t>Furno’s</a:t>
            </a:r>
            <a:r>
              <a:rPr lang="en-US" sz="3800"/>
              <a:t> clinker is so potent, less is needed to create </a:t>
            </a:r>
          </a:p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the </a:t>
            </a:r>
            <a:r>
              <a:rPr lang="en-US" sz="3800">
                <a:solidFill>
                  <a:schemeClr val="accent6">
                    <a:lumMod val="75000"/>
                  </a:schemeClr>
                </a:solidFill>
              </a:rPr>
              <a:t>same</a:t>
            </a:r>
            <a:r>
              <a:rPr lang="en-US" sz="3800"/>
              <a:t> ASTM </a:t>
            </a:r>
            <a:r>
              <a:rPr lang="en-US" sz="3800">
                <a:solidFill>
                  <a:schemeClr val="tx2">
                    <a:lumMod val="50000"/>
                  </a:schemeClr>
                </a:solidFill>
              </a:rPr>
              <a:t>standard cement</a:t>
            </a:r>
            <a:r>
              <a:rPr lang="en-US" sz="3800"/>
              <a:t>.</a:t>
            </a:r>
          </a:p>
        </p:txBody>
      </p:sp>
      <p:pic>
        <p:nvPicPr>
          <p:cNvPr id="30" name="Picture 29" descr="A pink waves on a black background&#10;&#10;Description automatically generated">
            <a:extLst>
              <a:ext uri="{FF2B5EF4-FFF2-40B4-BE49-F238E27FC236}">
                <a16:creationId xmlns:a16="http://schemas.microsoft.com/office/drawing/2014/main" id="{5A80F8F5-98E2-7E58-B3DC-B996BEA3A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125" y="9220631"/>
            <a:ext cx="1518890" cy="1518890"/>
          </a:xfrm>
          <a:prstGeom prst="rect">
            <a:avLst/>
          </a:prstGeom>
        </p:spPr>
      </p:pic>
      <p:sp>
        <p:nvSpPr>
          <p:cNvPr id="5" name="PETRA…">
            <a:extLst>
              <a:ext uri="{FF2B5EF4-FFF2-40B4-BE49-F238E27FC236}">
                <a16:creationId xmlns:a16="http://schemas.microsoft.com/office/drawing/2014/main" id="{B4B672F6-3E50-B2B0-7B95-0018368F7599}"/>
              </a:ext>
            </a:extLst>
          </p:cNvPr>
          <p:cNvSpPr txBox="1"/>
          <p:nvPr/>
        </p:nvSpPr>
        <p:spPr>
          <a:xfrm>
            <a:off x="640383" y="1146124"/>
            <a:ext cx="767839" cy="542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A2F2C"/>
                </a:solidFill>
                <a:latin typeface="Avenir Book"/>
                <a:sym typeface="Avenir Book"/>
              </a:rPr>
              <a:t>FURNO</a:t>
            </a: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Recent</a:t>
            </a: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Breakthroughs</a:t>
            </a:r>
            <a:endParaRPr>
              <a:solidFill>
                <a:srgbClr val="1A2F2C"/>
              </a:solidFill>
              <a:latin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33888882"/>
      </p:ext>
    </p:extLst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9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2884" name="Existing Tunneling Methods Are Expensive &amp; Limited"/>
          <p:cNvSpPr txBox="1"/>
          <p:nvPr/>
        </p:nvSpPr>
        <p:spPr>
          <a:xfrm>
            <a:off x="2479789" y="1220611"/>
            <a:ext cx="21068566" cy="893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4800" err="1">
                <a:solidFill>
                  <a:schemeClr val="tx2">
                    <a:lumMod val="75000"/>
                  </a:schemeClr>
                </a:solidFill>
                <a:latin typeface="Avenir Book" panose="02000503020000020003" pitchFamily="2" charset="0"/>
              </a:rPr>
              <a:t>Furno’s</a:t>
            </a:r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venir Book" panose="02000503020000020003" pitchFamily="2" charset="0"/>
              </a:rPr>
              <a:t> High Quality Clinker = </a:t>
            </a:r>
            <a:r>
              <a:rPr lang="en-US" sz="4800">
                <a:solidFill>
                  <a:schemeClr val="accent3">
                    <a:lumMod val="75000"/>
                  </a:schemeClr>
                </a:solidFill>
                <a:latin typeface="Avenir Book" panose="02000503020000020003" pitchFamily="2" charset="0"/>
              </a:rPr>
              <a:t>Savings</a:t>
            </a:r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venir Book" panose="02000503020000020003" pitchFamily="2" charset="0"/>
              </a:rPr>
              <a:t> for Customers</a:t>
            </a:r>
          </a:p>
        </p:txBody>
      </p:sp>
      <p:sp>
        <p:nvSpPr>
          <p:cNvPr id="2885" name="FURNO Confidential"/>
          <p:cNvSpPr txBox="1"/>
          <p:nvPr/>
        </p:nvSpPr>
        <p:spPr>
          <a:xfrm>
            <a:off x="20818035" y="12925994"/>
            <a:ext cx="240555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defRPr sz="9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800"/>
              <a:t>FURNO Confidential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BBE07F46-4A91-04D2-291B-C65607ADB3E3}"/>
              </a:ext>
            </a:extLst>
          </p:cNvPr>
          <p:cNvSpPr/>
          <p:nvPr/>
        </p:nvSpPr>
        <p:spPr>
          <a:xfrm flipV="1">
            <a:off x="2219349" y="916700"/>
            <a:ext cx="2" cy="11882600"/>
          </a:xfrm>
          <a:prstGeom prst="line">
            <a:avLst/>
          </a:prstGeom>
          <a:ln w="6350">
            <a:solidFill>
              <a:srgbClr val="14353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2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" name="Picture 17" descr="A black and grey glass&#10;&#10;Description automatically generated">
            <a:extLst>
              <a:ext uri="{FF2B5EF4-FFF2-40B4-BE49-F238E27FC236}">
                <a16:creationId xmlns:a16="http://schemas.microsoft.com/office/drawing/2014/main" id="{C36C6125-1299-1A14-B0A3-9886E8E2F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63" y="6384391"/>
            <a:ext cx="4417018" cy="4417018"/>
          </a:xfrm>
          <a:prstGeom prst="rect">
            <a:avLst/>
          </a:prstGeom>
        </p:spPr>
      </p:pic>
      <p:sp>
        <p:nvSpPr>
          <p:cNvPr id="22" name="Existing Tunneling Methods Are Expensive &amp; Limited">
            <a:extLst>
              <a:ext uri="{FF2B5EF4-FFF2-40B4-BE49-F238E27FC236}">
                <a16:creationId xmlns:a16="http://schemas.microsoft.com/office/drawing/2014/main" id="{7ED2313E-DD45-C9CC-EAC3-7DDDE6B714BC}"/>
              </a:ext>
            </a:extLst>
          </p:cNvPr>
          <p:cNvSpPr txBox="1"/>
          <p:nvPr/>
        </p:nvSpPr>
        <p:spPr>
          <a:xfrm>
            <a:off x="9193080" y="6950319"/>
            <a:ext cx="6895260" cy="3026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If </a:t>
            </a:r>
            <a:r>
              <a:rPr lang="en-US" sz="3800" err="1"/>
              <a:t>Furno</a:t>
            </a:r>
            <a:r>
              <a:rPr lang="en-US" sz="3800"/>
              <a:t> wants to sell the same cement </a:t>
            </a:r>
            <a:r>
              <a:rPr lang="en-US" sz="3800">
                <a:solidFill>
                  <a:schemeClr val="accent3">
                    <a:lumMod val="75000"/>
                  </a:schemeClr>
                </a:solidFill>
              </a:rPr>
              <a:t>volume</a:t>
            </a:r>
            <a:r>
              <a:rPr lang="en-US" sz="3800"/>
              <a:t>, we simply dilute with inexpensive </a:t>
            </a:r>
            <a:r>
              <a:rPr lang="en-US" sz="3800">
                <a:solidFill>
                  <a:srgbClr val="0070C0"/>
                </a:solidFill>
              </a:rPr>
              <a:t>limestone </a:t>
            </a:r>
            <a:r>
              <a:rPr lang="en-US" sz="3800">
                <a:solidFill>
                  <a:schemeClr val="tx2">
                    <a:lumMod val="50000"/>
                  </a:schemeClr>
                </a:solidFill>
              </a:rPr>
              <a:t>and still meet ASTM spec.</a:t>
            </a:r>
            <a:endParaRPr sz="38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" name="Picture 29" descr="A pink waves on a black background&#10;&#10;Description automatically generated">
            <a:extLst>
              <a:ext uri="{FF2B5EF4-FFF2-40B4-BE49-F238E27FC236}">
                <a16:creationId xmlns:a16="http://schemas.microsoft.com/office/drawing/2014/main" id="{5A80F8F5-98E2-7E58-B3DC-B996BEA3A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125" y="9220631"/>
            <a:ext cx="1518890" cy="1518890"/>
          </a:xfrm>
          <a:prstGeom prst="rect">
            <a:avLst/>
          </a:prstGeom>
        </p:spPr>
      </p:pic>
      <p:pic>
        <p:nvPicPr>
          <p:cNvPr id="3" name="Picture 2" descr="A black and grey glass&#10;&#10;Description automatically generated">
            <a:extLst>
              <a:ext uri="{FF2B5EF4-FFF2-40B4-BE49-F238E27FC236}">
                <a16:creationId xmlns:a16="http://schemas.microsoft.com/office/drawing/2014/main" id="{838B15A6-C8A2-4A53-940B-2FBDF440A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7683" y="6355649"/>
            <a:ext cx="4417018" cy="4417018"/>
          </a:xfrm>
          <a:prstGeom prst="rect">
            <a:avLst/>
          </a:prstGeom>
        </p:spPr>
      </p:pic>
      <p:pic>
        <p:nvPicPr>
          <p:cNvPr id="4" name="Picture 3" descr="A pink waves on a black background&#10;&#10;Description automatically generated">
            <a:extLst>
              <a:ext uri="{FF2B5EF4-FFF2-40B4-BE49-F238E27FC236}">
                <a16:creationId xmlns:a16="http://schemas.microsoft.com/office/drawing/2014/main" id="{2CDD0814-C5D5-0209-D792-13B03B622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745" y="9098255"/>
            <a:ext cx="1518890" cy="1518890"/>
          </a:xfrm>
          <a:prstGeom prst="rect">
            <a:avLst/>
          </a:prstGeom>
        </p:spPr>
      </p:pic>
      <p:sp>
        <p:nvSpPr>
          <p:cNvPr id="8" name="PETRA…">
            <a:extLst>
              <a:ext uri="{FF2B5EF4-FFF2-40B4-BE49-F238E27FC236}">
                <a16:creationId xmlns:a16="http://schemas.microsoft.com/office/drawing/2014/main" id="{B1EF6929-8ACC-5FA3-50BC-CB108AEC5A2E}"/>
              </a:ext>
            </a:extLst>
          </p:cNvPr>
          <p:cNvSpPr txBox="1"/>
          <p:nvPr/>
        </p:nvSpPr>
        <p:spPr>
          <a:xfrm>
            <a:off x="640383" y="1146124"/>
            <a:ext cx="767839" cy="542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A2F2C"/>
                </a:solidFill>
                <a:latin typeface="Avenir Book"/>
                <a:sym typeface="Avenir Book"/>
              </a:rPr>
              <a:t>FURNO</a:t>
            </a: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Recent</a:t>
            </a: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Breakthroughs</a:t>
            </a:r>
            <a:endParaRPr>
              <a:solidFill>
                <a:srgbClr val="1A2F2C"/>
              </a:solidFill>
              <a:latin typeface="Avenir Book"/>
              <a:sym typeface="Avenir Book"/>
            </a:endParaRPr>
          </a:p>
        </p:txBody>
      </p:sp>
      <p:pic>
        <p:nvPicPr>
          <p:cNvPr id="16" name="Picture 15" descr="Blue lines on a black background&#10;&#10;Description automatically generated">
            <a:extLst>
              <a:ext uri="{FF2B5EF4-FFF2-40B4-BE49-F238E27FC236}">
                <a16:creationId xmlns:a16="http://schemas.microsoft.com/office/drawing/2014/main" id="{5884338D-AC9B-33B0-5844-278088E24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863" y="8186719"/>
            <a:ext cx="1518890" cy="1518890"/>
          </a:xfrm>
          <a:prstGeom prst="rect">
            <a:avLst/>
          </a:prstGeom>
        </p:spPr>
      </p:pic>
      <p:pic>
        <p:nvPicPr>
          <p:cNvPr id="17" name="Picture 16" descr="Blue lines on a black background&#10;&#10;Description automatically generated">
            <a:extLst>
              <a:ext uri="{FF2B5EF4-FFF2-40B4-BE49-F238E27FC236}">
                <a16:creationId xmlns:a16="http://schemas.microsoft.com/office/drawing/2014/main" id="{689036EB-0F88-CCDC-9D5A-DF4E0C6D6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863" y="7498123"/>
            <a:ext cx="1518890" cy="15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7446"/>
      </p:ext>
    </p:extLst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9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2884" name="Existing Tunneling Methods Are Expensive &amp; Limited"/>
          <p:cNvSpPr txBox="1"/>
          <p:nvPr/>
        </p:nvSpPr>
        <p:spPr>
          <a:xfrm>
            <a:off x="2479789" y="1220611"/>
            <a:ext cx="21068566" cy="893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venir Book" panose="02000503020000020003" pitchFamily="2" charset="0"/>
              </a:rPr>
              <a:t>Diluting with Limestone = </a:t>
            </a:r>
            <a:r>
              <a:rPr lang="en-US" sz="4800">
                <a:solidFill>
                  <a:srgbClr val="00B050"/>
                </a:solidFill>
                <a:latin typeface="Avenir Book" panose="02000503020000020003" pitchFamily="2" charset="0"/>
              </a:rPr>
              <a:t>Higher</a:t>
            </a:r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venir Book" panose="02000503020000020003" pitchFamily="2" charset="0"/>
              </a:rPr>
              <a:t> Revenues </a:t>
            </a:r>
          </a:p>
        </p:txBody>
      </p:sp>
      <p:sp>
        <p:nvSpPr>
          <p:cNvPr id="2885" name="FURNO Confidential"/>
          <p:cNvSpPr txBox="1"/>
          <p:nvPr/>
        </p:nvSpPr>
        <p:spPr>
          <a:xfrm>
            <a:off x="20818035" y="12925994"/>
            <a:ext cx="240555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defRPr sz="9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800"/>
              <a:t>FURNO Confidential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BBE07F46-4A91-04D2-291B-C65607ADB3E3}"/>
              </a:ext>
            </a:extLst>
          </p:cNvPr>
          <p:cNvSpPr/>
          <p:nvPr/>
        </p:nvSpPr>
        <p:spPr>
          <a:xfrm flipV="1">
            <a:off x="2219349" y="916700"/>
            <a:ext cx="2" cy="11882600"/>
          </a:xfrm>
          <a:prstGeom prst="line">
            <a:avLst/>
          </a:prstGeom>
          <a:ln w="6350">
            <a:solidFill>
              <a:srgbClr val="14353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2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Existing Tunneling Methods Are Expensive &amp; Limited">
            <a:extLst>
              <a:ext uri="{FF2B5EF4-FFF2-40B4-BE49-F238E27FC236}">
                <a16:creationId xmlns:a16="http://schemas.microsoft.com/office/drawing/2014/main" id="{AA89A767-9C86-5C47-4960-F8824421F2BF}"/>
              </a:ext>
            </a:extLst>
          </p:cNvPr>
          <p:cNvSpPr txBox="1"/>
          <p:nvPr/>
        </p:nvSpPr>
        <p:spPr>
          <a:xfrm>
            <a:off x="2479787" y="3149544"/>
            <a:ext cx="21068566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When </a:t>
            </a:r>
            <a:r>
              <a:rPr lang="en-US" sz="3800" err="1"/>
              <a:t>Furno</a:t>
            </a:r>
            <a:r>
              <a:rPr lang="en-US" sz="3800"/>
              <a:t> sells standard volumes at standard specs, </a:t>
            </a:r>
            <a:r>
              <a:rPr lang="en-US" sz="3800" err="1"/>
              <a:t>Furno</a:t>
            </a:r>
            <a:r>
              <a:rPr lang="en-US" sz="3800"/>
              <a:t> reaps the cost savings. </a:t>
            </a:r>
            <a:endParaRPr sz="3800"/>
          </a:p>
        </p:txBody>
      </p:sp>
      <p:sp>
        <p:nvSpPr>
          <p:cNvPr id="8" name="PETRA…">
            <a:extLst>
              <a:ext uri="{FF2B5EF4-FFF2-40B4-BE49-F238E27FC236}">
                <a16:creationId xmlns:a16="http://schemas.microsoft.com/office/drawing/2014/main" id="{B1EF6929-8ACC-5FA3-50BC-CB108AEC5A2E}"/>
              </a:ext>
            </a:extLst>
          </p:cNvPr>
          <p:cNvSpPr txBox="1"/>
          <p:nvPr/>
        </p:nvSpPr>
        <p:spPr>
          <a:xfrm>
            <a:off x="640383" y="1146124"/>
            <a:ext cx="767839" cy="542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A2F2C"/>
                </a:solidFill>
                <a:latin typeface="Avenir Book"/>
                <a:sym typeface="Avenir Book"/>
              </a:rPr>
              <a:t>FURNO</a:t>
            </a: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Recent</a:t>
            </a:r>
          </a:p>
          <a:p>
            <a:pPr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Breakthroughs</a:t>
            </a:r>
            <a:endParaRPr>
              <a:solidFill>
                <a:srgbClr val="1A2F2C"/>
              </a:solidFill>
              <a:latin typeface="Avenir Book"/>
              <a:sym typeface="Avenir Book"/>
            </a:endParaRPr>
          </a:p>
        </p:txBody>
      </p:sp>
      <p:sp>
        <p:nvSpPr>
          <p:cNvPr id="17" name="Existing Tunneling Methods Are Expensive &amp; Limited">
            <a:extLst>
              <a:ext uri="{FF2B5EF4-FFF2-40B4-BE49-F238E27FC236}">
                <a16:creationId xmlns:a16="http://schemas.microsoft.com/office/drawing/2014/main" id="{4748C898-3377-8B32-D084-F4D36B51DA40}"/>
              </a:ext>
            </a:extLst>
          </p:cNvPr>
          <p:cNvSpPr txBox="1"/>
          <p:nvPr/>
        </p:nvSpPr>
        <p:spPr>
          <a:xfrm>
            <a:off x="4097176" y="10685858"/>
            <a:ext cx="5765096" cy="1856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clinker: </a:t>
            </a:r>
            <a:r>
              <a:rPr lang="en-US" sz="3800">
                <a:solidFill>
                  <a:schemeClr val="tx1">
                    <a:lumMod val="50000"/>
                  </a:schemeClr>
                </a:solidFill>
              </a:rPr>
              <a:t>1 ton</a:t>
            </a:r>
          </a:p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>
                <a:solidFill>
                  <a:schemeClr val="accent1">
                    <a:lumMod val="50000"/>
                  </a:schemeClr>
                </a:solidFill>
              </a:rPr>
              <a:t>CO2</a:t>
            </a:r>
            <a:r>
              <a:rPr lang="en-US" sz="3800">
                <a:solidFill>
                  <a:schemeClr val="tx2"/>
                </a:solidFill>
              </a:rPr>
              <a:t>: </a:t>
            </a:r>
            <a:r>
              <a:rPr lang="en-US" sz="3800">
                <a:solidFill>
                  <a:schemeClr val="tx1">
                    <a:lumMod val="50000"/>
                  </a:schemeClr>
                </a:solidFill>
              </a:rPr>
              <a:t>1 ton</a:t>
            </a:r>
          </a:p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limestone: </a:t>
            </a:r>
            <a:r>
              <a:rPr lang="en-US" sz="3800">
                <a:solidFill>
                  <a:schemeClr val="tx1">
                    <a:lumMod val="50000"/>
                  </a:schemeClr>
                </a:solidFill>
              </a:rPr>
              <a:t>0</a:t>
            </a:r>
            <a:endParaRPr sz="38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Existing Tunneling Methods Are Expensive &amp; Limited">
            <a:extLst>
              <a:ext uri="{FF2B5EF4-FFF2-40B4-BE49-F238E27FC236}">
                <a16:creationId xmlns:a16="http://schemas.microsoft.com/office/drawing/2014/main" id="{69B4A73B-1A19-A970-F79C-FDF84158B9E7}"/>
              </a:ext>
            </a:extLst>
          </p:cNvPr>
          <p:cNvSpPr txBox="1"/>
          <p:nvPr/>
        </p:nvSpPr>
        <p:spPr>
          <a:xfrm>
            <a:off x="15138908" y="10664302"/>
            <a:ext cx="5765096" cy="1856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clinker: </a:t>
            </a:r>
            <a:r>
              <a:rPr lang="en-US" sz="3800">
                <a:solidFill>
                  <a:schemeClr val="tx1">
                    <a:lumMod val="50000"/>
                  </a:schemeClr>
                </a:solidFill>
              </a:rPr>
              <a:t>.9 tons</a:t>
            </a:r>
          </a:p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>
                <a:solidFill>
                  <a:schemeClr val="accent1">
                    <a:lumMod val="50000"/>
                  </a:schemeClr>
                </a:solidFill>
              </a:rPr>
              <a:t>CO2</a:t>
            </a:r>
            <a:r>
              <a:rPr lang="en-US" sz="3800">
                <a:solidFill>
                  <a:schemeClr val="tx2"/>
                </a:solidFill>
              </a:rPr>
              <a:t>: </a:t>
            </a:r>
            <a:r>
              <a:rPr lang="en-US" sz="3800">
                <a:solidFill>
                  <a:schemeClr val="tx1">
                    <a:lumMod val="50000"/>
                  </a:schemeClr>
                </a:solidFill>
              </a:rPr>
              <a:t>.55 tons</a:t>
            </a:r>
          </a:p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limestone: </a:t>
            </a:r>
            <a:r>
              <a:rPr lang="en-US" sz="3800">
                <a:solidFill>
                  <a:schemeClr val="tx1">
                    <a:lumMod val="50000"/>
                  </a:schemeClr>
                </a:solidFill>
              </a:rPr>
              <a:t>.1</a:t>
            </a:r>
            <a:endParaRPr sz="380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 descr="A black and grey glass&#10;&#10;Description automatically generated">
            <a:extLst>
              <a:ext uri="{FF2B5EF4-FFF2-40B4-BE49-F238E27FC236}">
                <a16:creationId xmlns:a16="http://schemas.microsoft.com/office/drawing/2014/main" id="{838B15A6-C8A2-4A53-940B-2FBDF440A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683" y="6355649"/>
            <a:ext cx="4417018" cy="4417018"/>
          </a:xfrm>
          <a:prstGeom prst="rect">
            <a:avLst/>
          </a:prstGeom>
        </p:spPr>
      </p:pic>
      <p:pic>
        <p:nvPicPr>
          <p:cNvPr id="4" name="Picture 3" descr="A pink waves on a black background&#10;&#10;Description automatically generated">
            <a:extLst>
              <a:ext uri="{FF2B5EF4-FFF2-40B4-BE49-F238E27FC236}">
                <a16:creationId xmlns:a16="http://schemas.microsoft.com/office/drawing/2014/main" id="{2CDD0814-C5D5-0209-D792-13B03B622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745" y="9006815"/>
            <a:ext cx="1518890" cy="1518890"/>
          </a:xfrm>
          <a:prstGeom prst="rect">
            <a:avLst/>
          </a:prstGeom>
        </p:spPr>
      </p:pic>
      <p:pic>
        <p:nvPicPr>
          <p:cNvPr id="7" name="Picture 6" descr="A black and grey glass&#10;&#10;Description automatically generated">
            <a:extLst>
              <a:ext uri="{FF2B5EF4-FFF2-40B4-BE49-F238E27FC236}">
                <a16:creationId xmlns:a16="http://schemas.microsoft.com/office/drawing/2014/main" id="{18AB5B14-178A-BDB7-AD3D-78492F921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217" y="6441601"/>
            <a:ext cx="4417018" cy="4417018"/>
          </a:xfrm>
          <a:prstGeom prst="rect">
            <a:avLst/>
          </a:prstGeom>
        </p:spPr>
      </p:pic>
      <p:sp>
        <p:nvSpPr>
          <p:cNvPr id="9" name="Existing Tunneling Methods Are Expensive &amp; Limited">
            <a:extLst>
              <a:ext uri="{FF2B5EF4-FFF2-40B4-BE49-F238E27FC236}">
                <a16:creationId xmlns:a16="http://schemas.microsoft.com/office/drawing/2014/main" id="{2EF903E8-660D-4313-C324-908F2268BE78}"/>
              </a:ext>
            </a:extLst>
          </p:cNvPr>
          <p:cNvSpPr txBox="1"/>
          <p:nvPr/>
        </p:nvSpPr>
        <p:spPr>
          <a:xfrm>
            <a:off x="4123805" y="5360200"/>
            <a:ext cx="5642066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1 ton traditional cement </a:t>
            </a:r>
            <a:endParaRPr sz="3800"/>
          </a:p>
        </p:txBody>
      </p:sp>
      <p:sp>
        <p:nvSpPr>
          <p:cNvPr id="11" name="Existing Tunneling Methods Are Expensive &amp; Limited">
            <a:extLst>
              <a:ext uri="{FF2B5EF4-FFF2-40B4-BE49-F238E27FC236}">
                <a16:creationId xmlns:a16="http://schemas.microsoft.com/office/drawing/2014/main" id="{98336321-B0E8-81B9-039A-40E97D1A86CA}"/>
              </a:ext>
            </a:extLst>
          </p:cNvPr>
          <p:cNvSpPr txBox="1"/>
          <p:nvPr/>
        </p:nvSpPr>
        <p:spPr>
          <a:xfrm>
            <a:off x="15665654" y="5440730"/>
            <a:ext cx="4711604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/>
              <a:t>1 ton </a:t>
            </a:r>
            <a:r>
              <a:rPr lang="en-US" sz="3800" err="1"/>
              <a:t>Furno</a:t>
            </a:r>
            <a:r>
              <a:rPr lang="en-US" sz="3800"/>
              <a:t> cement</a:t>
            </a:r>
            <a:endParaRPr sz="3800"/>
          </a:p>
        </p:txBody>
      </p:sp>
      <p:pic>
        <p:nvPicPr>
          <p:cNvPr id="2" name="Picture 1" descr="Blue lines on a black background&#10;&#10;Description automatically generated">
            <a:extLst>
              <a:ext uri="{FF2B5EF4-FFF2-40B4-BE49-F238E27FC236}">
                <a16:creationId xmlns:a16="http://schemas.microsoft.com/office/drawing/2014/main" id="{78F8DFA0-BFA7-911E-587B-121F79DC6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863" y="7498123"/>
            <a:ext cx="1518890" cy="1518890"/>
          </a:xfrm>
          <a:prstGeom prst="rect">
            <a:avLst/>
          </a:prstGeom>
        </p:spPr>
      </p:pic>
      <p:pic>
        <p:nvPicPr>
          <p:cNvPr id="5" name="Picture 4" descr="Blue lines on a black background&#10;&#10;Description automatically generated">
            <a:extLst>
              <a:ext uri="{FF2B5EF4-FFF2-40B4-BE49-F238E27FC236}">
                <a16:creationId xmlns:a16="http://schemas.microsoft.com/office/drawing/2014/main" id="{D2896EDC-35A6-FDFC-D080-07EDA6DB1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863" y="8186719"/>
            <a:ext cx="1518890" cy="1518890"/>
          </a:xfrm>
          <a:prstGeom prst="rect">
            <a:avLst/>
          </a:prstGeom>
        </p:spPr>
      </p:pic>
      <p:pic>
        <p:nvPicPr>
          <p:cNvPr id="13" name="Picture 12" descr="A hexagon with blue text&#10;&#10;Description automatically generated">
            <a:extLst>
              <a:ext uri="{FF2B5EF4-FFF2-40B4-BE49-F238E27FC236}">
                <a16:creationId xmlns:a16="http://schemas.microsoft.com/office/drawing/2014/main" id="{343C6A2C-B1DF-A50C-1E57-D5E225568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35" y="8004749"/>
            <a:ext cx="1058890" cy="1058890"/>
          </a:xfrm>
          <a:prstGeom prst="rect">
            <a:avLst/>
          </a:prstGeom>
        </p:spPr>
      </p:pic>
      <p:pic>
        <p:nvPicPr>
          <p:cNvPr id="14" name="Picture 13" descr="A hexagon with blue text&#10;&#10;Description automatically generated">
            <a:extLst>
              <a:ext uri="{FF2B5EF4-FFF2-40B4-BE49-F238E27FC236}">
                <a16:creationId xmlns:a16="http://schemas.microsoft.com/office/drawing/2014/main" id="{6F5A6A16-A6ED-458F-B855-62E2C6F5F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39" y="8413759"/>
            <a:ext cx="1058890" cy="1058890"/>
          </a:xfrm>
          <a:prstGeom prst="rect">
            <a:avLst/>
          </a:prstGeom>
        </p:spPr>
      </p:pic>
      <p:pic>
        <p:nvPicPr>
          <p:cNvPr id="15" name="Picture 14" descr="A hexagon with blue text&#10;&#10;Description automatically generated">
            <a:extLst>
              <a:ext uri="{FF2B5EF4-FFF2-40B4-BE49-F238E27FC236}">
                <a16:creationId xmlns:a16="http://schemas.microsoft.com/office/drawing/2014/main" id="{466498CD-1A33-30D6-2229-F1B669CC5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39" y="9300881"/>
            <a:ext cx="1058890" cy="1058890"/>
          </a:xfrm>
          <a:prstGeom prst="rect">
            <a:avLst/>
          </a:prstGeom>
        </p:spPr>
      </p:pic>
      <p:pic>
        <p:nvPicPr>
          <p:cNvPr id="21" name="Picture 20" descr="A green line drawing of a piggy bank with a coin on top&#10;&#10;Description automatically generated">
            <a:extLst>
              <a:ext uri="{FF2B5EF4-FFF2-40B4-BE49-F238E27FC236}">
                <a16:creationId xmlns:a16="http://schemas.microsoft.com/office/drawing/2014/main" id="{121FB35C-EC21-4E70-7F3A-D888C28039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427" y="8438653"/>
            <a:ext cx="1183770" cy="1183770"/>
          </a:xfrm>
          <a:prstGeom prst="rect">
            <a:avLst/>
          </a:prstGeom>
        </p:spPr>
      </p:pic>
      <p:pic>
        <p:nvPicPr>
          <p:cNvPr id="22" name="Picture 21" descr="A green line drawing of a piggy bank with a coin on top&#10;&#10;Description automatically generated">
            <a:extLst>
              <a:ext uri="{FF2B5EF4-FFF2-40B4-BE49-F238E27FC236}">
                <a16:creationId xmlns:a16="http://schemas.microsoft.com/office/drawing/2014/main" id="{FFAD80C8-934E-6922-361B-5E23875AD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349" y="8425127"/>
            <a:ext cx="1183770" cy="1183770"/>
          </a:xfrm>
          <a:prstGeom prst="rect">
            <a:avLst/>
          </a:prstGeom>
        </p:spPr>
      </p:pic>
      <p:pic>
        <p:nvPicPr>
          <p:cNvPr id="23" name="Picture 22" descr="A green line drawing of a piggy bank with a coin on top&#10;&#10;Description automatically generated">
            <a:extLst>
              <a:ext uri="{FF2B5EF4-FFF2-40B4-BE49-F238E27FC236}">
                <a16:creationId xmlns:a16="http://schemas.microsoft.com/office/drawing/2014/main" id="{5DE48B28-D1D1-0A2E-02FE-4E48A9D84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563" y="8411601"/>
            <a:ext cx="1183770" cy="1183770"/>
          </a:xfrm>
          <a:prstGeom prst="rect">
            <a:avLst/>
          </a:prstGeom>
        </p:spPr>
      </p:pic>
      <p:pic>
        <p:nvPicPr>
          <p:cNvPr id="24" name="Picture 23" descr="A green line drawing of a piggy bank with a coin on top&#10;&#10;Description automatically generated">
            <a:extLst>
              <a:ext uri="{FF2B5EF4-FFF2-40B4-BE49-F238E27FC236}">
                <a16:creationId xmlns:a16="http://schemas.microsoft.com/office/drawing/2014/main" id="{DB84D377-A4A9-0415-4460-80D3068B6F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407" y="8402705"/>
            <a:ext cx="1183770" cy="118377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C04FF58-85AD-6B15-B05C-8E3F3C4519E7}"/>
              </a:ext>
            </a:extLst>
          </p:cNvPr>
          <p:cNvCxnSpPr>
            <a:cxnSpLocks/>
          </p:cNvCxnSpPr>
          <p:nvPr/>
        </p:nvCxnSpPr>
        <p:spPr>
          <a:xfrm flipV="1">
            <a:off x="8693041" y="8271091"/>
            <a:ext cx="374346" cy="1518890"/>
          </a:xfrm>
          <a:prstGeom prst="line">
            <a:avLst/>
          </a:prstGeom>
          <a:noFill/>
          <a:ln w="635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01480939"/>
      </p:ext>
    </p:extLst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"/>
          <p:cNvSpPr/>
          <p:nvPr/>
        </p:nvSpPr>
        <p:spPr>
          <a:xfrm>
            <a:off x="-1" y="1"/>
            <a:ext cx="24597882" cy="13731570"/>
          </a:xfrm>
          <a:prstGeom prst="rect">
            <a:avLst/>
          </a:prstGeom>
          <a:solidFill>
            <a:srgbClr val="14353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0" name="Our Story"/>
          <p:cNvSpPr txBox="1"/>
          <p:nvPr/>
        </p:nvSpPr>
        <p:spPr>
          <a:xfrm>
            <a:off x="3113332" y="5867762"/>
            <a:ext cx="5612114" cy="198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sz="10000"/>
              <a:t>Our Story</a:t>
            </a:r>
          </a:p>
        </p:txBody>
      </p:sp>
      <p:sp>
        <p:nvSpPr>
          <p:cNvPr id="211" name="Line"/>
          <p:cNvSpPr/>
          <p:nvPr/>
        </p:nvSpPr>
        <p:spPr>
          <a:xfrm flipV="1">
            <a:off x="2200130" y="916700"/>
            <a:ext cx="4" cy="11882600"/>
          </a:xfrm>
          <a:prstGeom prst="line">
            <a:avLst/>
          </a:prstGeom>
          <a:ln w="6350">
            <a:solidFill>
              <a:srgbClr val="F1F0E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2" name="furno_logotype_kelvin.png" descr="furno_logotype_kelv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03" y="1118715"/>
            <a:ext cx="4843578" cy="868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Line"/>
          <p:cNvSpPr/>
          <p:nvPr/>
        </p:nvSpPr>
        <p:spPr>
          <a:xfrm flipV="1">
            <a:off x="2219349" y="916700"/>
            <a:ext cx="2" cy="11882600"/>
          </a:xfrm>
          <a:prstGeom prst="line">
            <a:avLst/>
          </a:prstGeom>
          <a:ln w="6350">
            <a:solidFill>
              <a:srgbClr val="417070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4" name="Line"/>
          <p:cNvSpPr/>
          <p:nvPr/>
        </p:nvSpPr>
        <p:spPr>
          <a:xfrm flipV="1">
            <a:off x="2219349" y="916700"/>
            <a:ext cx="2" cy="11882600"/>
          </a:xfrm>
          <a:prstGeom prst="line">
            <a:avLst/>
          </a:prstGeom>
          <a:ln w="6350">
            <a:solidFill>
              <a:srgbClr val="14353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3" y="12977290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pic>
        <p:nvPicPr>
          <p:cNvPr id="3" name="Picture 2" descr="A pile of black stones on a white paper&#10;&#10;Description automatically generated">
            <a:extLst>
              <a:ext uri="{FF2B5EF4-FFF2-40B4-BE49-F238E27FC236}">
                <a16:creationId xmlns:a16="http://schemas.microsoft.com/office/drawing/2014/main" id="{D2B9E994-FCBA-90E5-FCCF-6094C2746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19" b="79216" l="27753" r="69609">
                        <a14:foregroundMark x1="46830" y1="29519" x2="45435" y2="30934"/>
                        <a14:foregroundMark x1="62633" y1="67610" x2="62633" y2="67610"/>
                        <a14:foregroundMark x1="30088" y1="67125" x2="30088" y2="67125"/>
                        <a14:foregroundMark x1="27995" y1="58997" x2="27995" y2="58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7" t="26522" r="25131" b="14892"/>
          <a:stretch/>
        </p:blipFill>
        <p:spPr>
          <a:xfrm rot="11218218">
            <a:off x="1328839" y="-2685203"/>
            <a:ext cx="22199002" cy="1908640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Existing Tunneling Methods Are Expensive &amp; Limited">
            <a:extLst>
              <a:ext uri="{FF2B5EF4-FFF2-40B4-BE49-F238E27FC236}">
                <a16:creationId xmlns:a16="http://schemas.microsoft.com/office/drawing/2014/main" id="{52D070E7-107A-7410-5EF7-34179D5F6493}"/>
              </a:ext>
            </a:extLst>
          </p:cNvPr>
          <p:cNvSpPr txBox="1"/>
          <p:nvPr/>
        </p:nvSpPr>
        <p:spPr>
          <a:xfrm>
            <a:off x="4139300" y="6666268"/>
            <a:ext cx="16578076" cy="1304460"/>
          </a:xfrm>
          <a:prstGeom prst="rect">
            <a:avLst/>
          </a:prstGeom>
          <a:ln w="12700"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2438336">
              <a:lnSpc>
                <a:spcPct val="130000"/>
              </a:lnSpc>
            </a:pPr>
            <a:r>
              <a:rPr lang="en-US" sz="6400" b="1">
                <a:solidFill>
                  <a:srgbClr val="F3F0EC"/>
                </a:solidFill>
              </a:rPr>
              <a:t>Furno has sent initial samples to customers.</a:t>
            </a:r>
          </a:p>
        </p:txBody>
      </p:sp>
      <p:sp>
        <p:nvSpPr>
          <p:cNvPr id="2" name="PETRA…">
            <a:extLst>
              <a:ext uri="{FF2B5EF4-FFF2-40B4-BE49-F238E27FC236}">
                <a16:creationId xmlns:a16="http://schemas.microsoft.com/office/drawing/2014/main" id="{76442077-97EA-32EB-AD65-BC22405AD0C1}"/>
              </a:ext>
            </a:extLst>
          </p:cNvPr>
          <p:cNvSpPr txBox="1"/>
          <p:nvPr/>
        </p:nvSpPr>
        <p:spPr>
          <a:xfrm>
            <a:off x="640383" y="1146124"/>
            <a:ext cx="767839" cy="542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A2F2C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Recent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Breakthroughs</a:t>
            </a:r>
            <a:endParaRPr>
              <a:solidFill>
                <a:srgbClr val="1A2F2C"/>
              </a:solidFill>
              <a:latin typeface="Avenir Book"/>
              <a:sym typeface="Avenir Book"/>
            </a:endParaRPr>
          </a:p>
        </p:txBody>
      </p:sp>
      <p:sp>
        <p:nvSpPr>
          <p:cNvPr id="6" name="FURNO Confidential">
            <a:extLst>
              <a:ext uri="{FF2B5EF4-FFF2-40B4-BE49-F238E27FC236}">
                <a16:creationId xmlns:a16="http://schemas.microsoft.com/office/drawing/2014/main" id="{40A06771-2D92-C2D1-75F3-B768D40B5E0D}"/>
              </a:ext>
            </a:extLst>
          </p:cNvPr>
          <p:cNvSpPr txBox="1"/>
          <p:nvPr/>
        </p:nvSpPr>
        <p:spPr>
          <a:xfrm>
            <a:off x="20818035" y="12864952"/>
            <a:ext cx="2405558" cy="44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584200">
              <a:defRPr sz="1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1168400">
              <a:lnSpc>
                <a:spcPct val="130000"/>
              </a:lnSpc>
            </a:pPr>
            <a:r>
              <a:rPr>
                <a:solidFill>
                  <a:srgbClr val="000000"/>
                </a:solidFill>
              </a:rPr>
              <a:t>FURNO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1006775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336F0DA9-F194-65CF-81D5-70271A3E605B}"/>
              </a:ext>
            </a:extLst>
          </p:cNvPr>
          <p:cNvCxnSpPr>
            <a:cxnSpLocks/>
          </p:cNvCxnSpPr>
          <p:nvPr/>
        </p:nvCxnSpPr>
        <p:spPr>
          <a:xfrm rot="16200000" flipV="1">
            <a:off x="7784068" y="5504340"/>
            <a:ext cx="6320896" cy="3332808"/>
          </a:xfrm>
          <a:prstGeom prst="bentConnector3">
            <a:avLst>
              <a:gd name="adj1" fmla="val -8058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43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417070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4" name="PETRA…"/>
          <p:cNvSpPr txBox="1"/>
          <p:nvPr/>
        </p:nvSpPr>
        <p:spPr>
          <a:xfrm>
            <a:off x="640381" y="1133224"/>
            <a:ext cx="660437" cy="45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4353C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4353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4353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4353C"/>
                </a:solidFill>
                <a:latin typeface="Avenir Book"/>
                <a:sym typeface="Avenir Book"/>
              </a:rPr>
              <a:t>The Science</a:t>
            </a:r>
          </a:p>
        </p:txBody>
      </p:sp>
      <p:sp>
        <p:nvSpPr>
          <p:cNvPr id="144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8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sp>
        <p:nvSpPr>
          <p:cNvPr id="1447" name="Existing Tunneling Methods Are Expensive &amp; Limited"/>
          <p:cNvSpPr txBox="1"/>
          <p:nvPr/>
        </p:nvSpPr>
        <p:spPr>
          <a:xfrm>
            <a:off x="2968319" y="826113"/>
            <a:ext cx="19757558" cy="81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lang="en-US" sz="3800" dirty="0" err="1"/>
              <a:t>Furno</a:t>
            </a:r>
            <a:r>
              <a:rPr lang="en-US" sz="3800" dirty="0"/>
              <a:t> Units Feature ML-Driven, Instantaneous Quality Control</a:t>
            </a:r>
            <a:endParaRPr sz="3800" dirty="0"/>
          </a:p>
        </p:txBody>
      </p:sp>
      <p:sp>
        <p:nvSpPr>
          <p:cNvPr id="1454" name="We established empirical models of time and temperature for all cement reactions:…"/>
          <p:cNvSpPr txBox="1"/>
          <p:nvPr/>
        </p:nvSpPr>
        <p:spPr>
          <a:xfrm>
            <a:off x="15728012" y="2920644"/>
            <a:ext cx="7982052" cy="787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6">
              <a:defRPr sz="16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Traditional Route:</a:t>
            </a:r>
            <a:endParaRPr sz="4400" dirty="0">
              <a:solidFill>
                <a:srgbClr val="535353"/>
              </a:solidFill>
              <a:latin typeface="Avenir Book"/>
              <a:sym typeface="Avenir Book"/>
            </a:endParaRPr>
          </a:p>
          <a:p>
            <a:pPr marL="685800" indent="-685800" defTabSz="2438336">
              <a:buSzPct val="123000"/>
              <a:buFont typeface="Arial"/>
              <a:buChar char="•"/>
              <a:defRPr sz="16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3200" dirty="0">
                <a:solidFill>
                  <a:srgbClr val="535353"/>
                </a:solidFill>
                <a:latin typeface="Avenir Book"/>
                <a:sym typeface="Avenir Book"/>
              </a:rPr>
              <a:t>Material 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exiting </a:t>
            </a:r>
            <a:r>
              <a:rPr sz="3200" dirty="0">
                <a:solidFill>
                  <a:srgbClr val="535353"/>
                </a:solidFill>
                <a:latin typeface="Avenir Book"/>
                <a:sym typeface="Avenir Book"/>
              </a:rPr>
              <a:t>the kiln is 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first </a:t>
            </a:r>
            <a:r>
              <a:rPr sz="3200" dirty="0">
                <a:solidFill>
                  <a:srgbClr val="535353"/>
                </a:solidFill>
                <a:latin typeface="Avenir Book"/>
                <a:sym typeface="Avenir Book"/>
              </a:rPr>
              <a:t>cooled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. Once</a:t>
            </a:r>
            <a:r>
              <a:rPr sz="3200" dirty="0">
                <a:solidFill>
                  <a:srgbClr val="535353"/>
                </a:solidFill>
                <a:latin typeface="Avenir Book"/>
                <a:sym typeface="Avenir Book"/>
              </a:rPr>
              <a:t> ground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 and</a:t>
            </a:r>
            <a:r>
              <a:rPr sz="3200" dirty="0">
                <a:solidFill>
                  <a:srgbClr val="535353"/>
                </a:solidFill>
                <a:latin typeface="Avenir Book"/>
                <a:sym typeface="Avenir Book"/>
              </a:rPr>
              <a:t> tested, 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process </a:t>
            </a:r>
            <a:r>
              <a:rPr sz="3200" dirty="0">
                <a:solidFill>
                  <a:srgbClr val="535353"/>
                </a:solidFill>
                <a:latin typeface="Avenir Book"/>
                <a:sym typeface="Avenir Book"/>
              </a:rPr>
              <a:t>adjustments 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can finally be</a:t>
            </a:r>
            <a:r>
              <a:rPr sz="3200" dirty="0">
                <a:solidFill>
                  <a:srgbClr val="535353"/>
                </a:solidFill>
                <a:latin typeface="Avenir Book"/>
                <a:sym typeface="Avenir Book"/>
              </a:rPr>
              <a:t> made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.</a:t>
            </a:r>
            <a:endParaRPr sz="4400" dirty="0">
              <a:solidFill>
                <a:srgbClr val="535353"/>
              </a:solidFill>
              <a:latin typeface="Avenir Book"/>
              <a:sym typeface="Avenir Book"/>
            </a:endParaRPr>
          </a:p>
          <a:p>
            <a:pPr marL="685800" indent="-685800" defTabSz="2438336">
              <a:buSzPct val="123000"/>
              <a:buFont typeface="Arial"/>
              <a:buChar char="•"/>
              <a:defRPr sz="16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Extremely </a:t>
            </a:r>
            <a:r>
              <a:rPr lang="en-US" sz="3200" b="1" dirty="0">
                <a:solidFill>
                  <a:srgbClr val="00A2FF"/>
                </a:solidFill>
                <a:latin typeface="Avenir Book"/>
                <a:sym typeface="Avenir Book"/>
              </a:rPr>
              <a:t>slow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, labor-intensive</a:t>
            </a:r>
            <a:r>
              <a:rPr sz="3200" dirty="0">
                <a:solidFill>
                  <a:srgbClr val="535353"/>
                </a:solidFill>
                <a:latin typeface="Avenir Book"/>
                <a:sym typeface="Avenir Book"/>
              </a:rPr>
              <a:t> process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 resulting in</a:t>
            </a:r>
            <a:r>
              <a:rPr sz="3200" dirty="0">
                <a:solidFill>
                  <a:srgbClr val="535353"/>
                </a:solidFill>
                <a:latin typeface="Avenir Book"/>
                <a:sym typeface="Avenir Book"/>
              </a:rPr>
              <a:t> material 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and time </a:t>
            </a:r>
            <a:r>
              <a:rPr sz="3200" dirty="0">
                <a:solidFill>
                  <a:srgbClr val="535353"/>
                </a:solidFill>
                <a:latin typeface="Avenir Book"/>
                <a:sym typeface="Avenir Book"/>
              </a:rPr>
              <a:t>wast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e.</a:t>
            </a:r>
            <a:endParaRPr sz="4400" dirty="0">
              <a:solidFill>
                <a:srgbClr val="535353"/>
              </a:solidFill>
              <a:latin typeface="Avenir Book"/>
              <a:sym typeface="Avenir Book"/>
            </a:endParaRPr>
          </a:p>
          <a:p>
            <a:pPr defTabSz="2438336">
              <a:buSzPct val="123000"/>
              <a:defRPr sz="16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sz="4400" dirty="0">
              <a:solidFill>
                <a:srgbClr val="535353"/>
              </a:solidFill>
              <a:latin typeface="Avenir Book"/>
              <a:sym typeface="Avenir Book"/>
            </a:endParaRPr>
          </a:p>
          <a:p>
            <a:pPr defTabSz="2438336">
              <a:defRPr sz="16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200" dirty="0" err="1">
                <a:solidFill>
                  <a:srgbClr val="535353"/>
                </a:solidFill>
                <a:latin typeface="Avenir Book"/>
                <a:sym typeface="Avenir Book"/>
              </a:rPr>
              <a:t>Furno’s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 Approach:</a:t>
            </a:r>
          </a:p>
          <a:p>
            <a:pPr marL="685800" indent="-685800" defTabSz="2438336">
              <a:buFont typeface="Arial" panose="020B0604020202020204" pitchFamily="34" charset="0"/>
              <a:buChar char="•"/>
              <a:defRPr sz="16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Development of proprietary reaction models which allow for </a:t>
            </a:r>
            <a:r>
              <a:rPr lang="en-US" sz="3200" b="1" dirty="0">
                <a:solidFill>
                  <a:srgbClr val="FF2840"/>
                </a:solidFill>
                <a:latin typeface="Avenir Book"/>
                <a:sym typeface="Avenir Book"/>
              </a:rPr>
              <a:t>instantaneous</a:t>
            </a: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 clinker quality assessment, not from end product hours later but rather from real-time temperatures inside the kiln</a:t>
            </a:r>
          </a:p>
          <a:p>
            <a:pPr marL="685800" indent="-685800" defTabSz="2438336">
              <a:buFont typeface="Arial" panose="020B0604020202020204" pitchFamily="34" charset="0"/>
              <a:buChar char="•"/>
              <a:defRPr sz="16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200" dirty="0">
                <a:solidFill>
                  <a:srgbClr val="535353"/>
                </a:solidFill>
                <a:latin typeface="Avenir Book"/>
                <a:sym typeface="Avenir Book"/>
              </a:rPr>
              <a:t>Zero material loss; mighty time gain</a:t>
            </a:r>
            <a:endParaRPr sz="3200" dirty="0">
              <a:solidFill>
                <a:srgbClr val="535353"/>
              </a:solidFill>
              <a:latin typeface="Avenir Book"/>
              <a:sym typeface="Avenir Book"/>
            </a:endParaRPr>
          </a:p>
        </p:txBody>
      </p:sp>
      <p:grpSp>
        <p:nvGrpSpPr>
          <p:cNvPr id="2" name="TextBox 1">
            <a:extLst>
              <a:ext uri="{FF2B5EF4-FFF2-40B4-BE49-F238E27FC236}">
                <a16:creationId xmlns:a16="http://schemas.microsoft.com/office/drawing/2014/main" id="{BEEE11EA-7BD2-99C3-C998-53656ACAC04B}"/>
              </a:ext>
            </a:extLst>
          </p:cNvPr>
          <p:cNvGrpSpPr/>
          <p:nvPr/>
        </p:nvGrpSpPr>
        <p:grpSpPr>
          <a:xfrm>
            <a:off x="2651856" y="2813830"/>
            <a:ext cx="12643648" cy="1186974"/>
            <a:chOff x="0" y="0"/>
            <a:chExt cx="5157234" cy="593485"/>
          </a:xfrm>
        </p:grpSpPr>
        <p:sp>
          <p:nvSpPr>
            <p:cNvPr id="3" name="Rounded Rectangle">
              <a:extLst>
                <a:ext uri="{FF2B5EF4-FFF2-40B4-BE49-F238E27FC236}">
                  <a16:creationId xmlns:a16="http://schemas.microsoft.com/office/drawing/2014/main" id="{9495A282-6C01-23BB-76D4-1560CA39C5F4}"/>
                </a:ext>
              </a:extLst>
            </p:cNvPr>
            <p:cNvSpPr/>
            <p:nvPr/>
          </p:nvSpPr>
          <p:spPr>
            <a:xfrm>
              <a:off x="0" y="0"/>
              <a:ext cx="5157234" cy="593485"/>
            </a:xfrm>
            <a:prstGeom prst="roundRect">
              <a:avLst>
                <a:gd name="adj" fmla="val 30669"/>
              </a:avLst>
            </a:prstGeom>
            <a:solidFill>
              <a:srgbClr val="BFBFBF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2438336">
                <a:defRPr sz="1800">
                  <a:solidFill>
                    <a:srgbClr val="1C333A"/>
                  </a:solidFill>
                  <a:latin typeface="Px Grotesk Light"/>
                  <a:ea typeface="Px Grotesk Light"/>
                  <a:cs typeface="Px Grotesk Light"/>
                  <a:sym typeface="Px Grotesk Light"/>
                </a:defRPr>
              </a:pPr>
              <a:endParaRPr sz="3600">
                <a:latin typeface="Px Grotesk Light"/>
              </a:endParaRPr>
            </a:p>
          </p:txBody>
        </p:sp>
        <p:sp>
          <p:nvSpPr>
            <p:cNvPr id="4" name="Raw material heated in reactor">
              <a:extLst>
                <a:ext uri="{FF2B5EF4-FFF2-40B4-BE49-F238E27FC236}">
                  <a16:creationId xmlns:a16="http://schemas.microsoft.com/office/drawing/2014/main" id="{1568AFDB-18BF-E5EC-7A1E-0F6C5DCD2EDC}"/>
                </a:ext>
              </a:extLst>
            </p:cNvPr>
            <p:cNvSpPr txBox="1"/>
            <p:nvPr/>
          </p:nvSpPr>
          <p:spPr>
            <a:xfrm>
              <a:off x="53310" y="56181"/>
              <a:ext cx="5050614" cy="481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82878" tIns="182878" rIns="182878" bIns="182878" numCol="1" anchor="ctr">
              <a:spAutoFit/>
            </a:bodyPr>
            <a:lstStyle>
              <a:lvl1pPr algn="ctr">
                <a:lnSpc>
                  <a:spcPct val="110000"/>
                </a:lnSpc>
                <a:defRPr sz="1800">
                  <a:solidFill>
                    <a:srgbClr val="1C333A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2438336"/>
              <a:r>
                <a:rPr lang="en-US" sz="3600"/>
                <a:t>Optimal Exposure Conditions</a:t>
              </a:r>
              <a:endParaRPr sz="3600"/>
            </a:p>
          </p:txBody>
        </p:sp>
      </p:grpSp>
      <p:grpSp>
        <p:nvGrpSpPr>
          <p:cNvPr id="5" name="TextBox 7">
            <a:extLst>
              <a:ext uri="{FF2B5EF4-FFF2-40B4-BE49-F238E27FC236}">
                <a16:creationId xmlns:a16="http://schemas.microsoft.com/office/drawing/2014/main" id="{41060EE0-9D6A-C09A-9C0D-9A4EB6AC1E45}"/>
              </a:ext>
            </a:extLst>
          </p:cNvPr>
          <p:cNvGrpSpPr/>
          <p:nvPr/>
        </p:nvGrpSpPr>
        <p:grpSpPr>
          <a:xfrm>
            <a:off x="10587353" y="5466415"/>
            <a:ext cx="4062914" cy="1898682"/>
            <a:chOff x="0" y="0"/>
            <a:chExt cx="2031455" cy="949339"/>
          </a:xfrm>
        </p:grpSpPr>
        <p:sp>
          <p:nvSpPr>
            <p:cNvPr id="6" name="Rounded Rectangle">
              <a:extLst>
                <a:ext uri="{FF2B5EF4-FFF2-40B4-BE49-F238E27FC236}">
                  <a16:creationId xmlns:a16="http://schemas.microsoft.com/office/drawing/2014/main" id="{31624DC3-72F0-C8FB-2692-9A1D5AC085DB}"/>
                </a:ext>
              </a:extLst>
            </p:cNvPr>
            <p:cNvSpPr/>
            <p:nvPr/>
          </p:nvSpPr>
          <p:spPr>
            <a:xfrm>
              <a:off x="0" y="0"/>
              <a:ext cx="2031455" cy="949339"/>
            </a:xfrm>
            <a:prstGeom prst="roundRect">
              <a:avLst>
                <a:gd name="adj" fmla="val 30669"/>
              </a:avLst>
            </a:prstGeom>
            <a:solidFill>
              <a:schemeClr val="accent5"/>
            </a:solidFill>
            <a:ln w="9525" cap="flat">
              <a:solidFill>
                <a:srgbClr val="FD5E48"/>
              </a:solidFill>
              <a:prstDash val="solid"/>
              <a:round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2438336">
                <a:lnSpc>
                  <a:spcPct val="130000"/>
                </a:lnSpc>
                <a:defRPr>
                  <a:solidFill>
                    <a:srgbClr val="FAF8F1"/>
                  </a:solidFill>
                </a:defRPr>
              </a:pPr>
              <a:endParaRPr sz="3000">
                <a:solidFill>
                  <a:srgbClr val="FAF8F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" name="Temperature profile measured">
              <a:extLst>
                <a:ext uri="{FF2B5EF4-FFF2-40B4-BE49-F238E27FC236}">
                  <a16:creationId xmlns:a16="http://schemas.microsoft.com/office/drawing/2014/main" id="{E051BFEE-96CF-648E-6C5D-354E92164FAF}"/>
                </a:ext>
              </a:extLst>
            </p:cNvPr>
            <p:cNvSpPr txBox="1"/>
            <p:nvPr/>
          </p:nvSpPr>
          <p:spPr>
            <a:xfrm>
              <a:off x="85275" y="29377"/>
              <a:ext cx="1860905" cy="894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82878" tIns="182878" rIns="182878" bIns="182878" numCol="1" anchor="ctr">
              <a:noAutofit/>
            </a:bodyPr>
            <a:lstStyle>
              <a:lvl1pPr algn="ctr">
                <a:lnSpc>
                  <a:spcPct val="110000"/>
                </a:lnSpc>
                <a:defRPr sz="1600">
                  <a:solidFill>
                    <a:srgbClr val="1C333A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2438336"/>
              <a:r>
                <a:rPr sz="3200"/>
                <a:t>Temperature profile measured</a:t>
              </a:r>
            </a:p>
          </p:txBody>
        </p:sp>
      </p:grpSp>
      <p:sp>
        <p:nvSpPr>
          <p:cNvPr id="8" name="Straight Arrow Connector 8">
            <a:extLst>
              <a:ext uri="{FF2B5EF4-FFF2-40B4-BE49-F238E27FC236}">
                <a16:creationId xmlns:a16="http://schemas.microsoft.com/office/drawing/2014/main" id="{AB6D5BE0-84FB-430C-B035-C1D79DE99EFE}"/>
              </a:ext>
            </a:extLst>
          </p:cNvPr>
          <p:cNvSpPr/>
          <p:nvPr/>
        </p:nvSpPr>
        <p:spPr>
          <a:xfrm>
            <a:off x="12608643" y="4010296"/>
            <a:ext cx="0" cy="1456120"/>
          </a:xfrm>
          <a:prstGeom prst="line">
            <a:avLst/>
          </a:prstGeom>
          <a:ln w="25400">
            <a:solidFill>
              <a:srgbClr val="C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defTabSz="2438336">
              <a:defRPr sz="800">
                <a:solidFill>
                  <a:srgbClr val="1C333A"/>
                </a:solidFill>
                <a:latin typeface="Px Grotesk Light"/>
                <a:ea typeface="Px Grotesk Light"/>
                <a:cs typeface="Px Grotesk Light"/>
                <a:sym typeface="Px Grotesk Light"/>
              </a:defRPr>
            </a:pPr>
            <a:endParaRPr>
              <a:latin typeface="Px Grotesk Light"/>
            </a:endParaRPr>
          </a:p>
        </p:txBody>
      </p:sp>
      <p:grpSp>
        <p:nvGrpSpPr>
          <p:cNvPr id="9" name="TextBox 15">
            <a:extLst>
              <a:ext uri="{FF2B5EF4-FFF2-40B4-BE49-F238E27FC236}">
                <a16:creationId xmlns:a16="http://schemas.microsoft.com/office/drawing/2014/main" id="{593EFCB9-F174-91A3-3461-D4E3AACBF86B}"/>
              </a:ext>
            </a:extLst>
          </p:cNvPr>
          <p:cNvGrpSpPr/>
          <p:nvPr/>
        </p:nvGrpSpPr>
        <p:grpSpPr>
          <a:xfrm>
            <a:off x="4365534" y="8454597"/>
            <a:ext cx="4063420" cy="1898918"/>
            <a:chOff x="0" y="0"/>
            <a:chExt cx="2031709" cy="949458"/>
          </a:xfrm>
        </p:grpSpPr>
        <p:sp>
          <p:nvSpPr>
            <p:cNvPr id="10" name="Rounded Rectangle">
              <a:extLst>
                <a:ext uri="{FF2B5EF4-FFF2-40B4-BE49-F238E27FC236}">
                  <a16:creationId xmlns:a16="http://schemas.microsoft.com/office/drawing/2014/main" id="{E43CDB64-851B-FBC4-C873-6B925EFB91D8}"/>
                </a:ext>
              </a:extLst>
            </p:cNvPr>
            <p:cNvSpPr/>
            <p:nvPr/>
          </p:nvSpPr>
          <p:spPr>
            <a:xfrm>
              <a:off x="0" y="0"/>
              <a:ext cx="2031709" cy="949458"/>
            </a:xfrm>
            <a:prstGeom prst="roundRect">
              <a:avLst>
                <a:gd name="adj" fmla="val 30669"/>
              </a:avLst>
            </a:prstGeom>
            <a:solidFill>
              <a:srgbClr val="99DAFF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2438336">
                <a:defRPr sz="800">
                  <a:solidFill>
                    <a:srgbClr val="1C333A"/>
                  </a:solidFill>
                  <a:latin typeface="Px Grotesk Light"/>
                  <a:ea typeface="Px Grotesk Light"/>
                  <a:cs typeface="Px Grotesk Light"/>
                  <a:sym typeface="Px Grotesk Light"/>
                </a:defRPr>
              </a:pPr>
              <a:endParaRPr>
                <a:latin typeface="Px Grotesk Light"/>
              </a:endParaRPr>
            </a:p>
          </p:txBody>
        </p:sp>
        <p:sp>
          <p:nvSpPr>
            <p:cNvPr id="11" name="Quantified Clinker Quality">
              <a:extLst>
                <a:ext uri="{FF2B5EF4-FFF2-40B4-BE49-F238E27FC236}">
                  <a16:creationId xmlns:a16="http://schemas.microsoft.com/office/drawing/2014/main" id="{35BBE86A-4F19-D1C0-719C-C201C07AE5C4}"/>
                </a:ext>
              </a:extLst>
            </p:cNvPr>
            <p:cNvSpPr txBox="1"/>
            <p:nvPr/>
          </p:nvSpPr>
          <p:spPr>
            <a:xfrm>
              <a:off x="85286" y="55893"/>
              <a:ext cx="1861136" cy="83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82878" tIns="182878" rIns="182878" bIns="182878" numCol="1" anchor="ctr">
              <a:noAutofit/>
            </a:bodyPr>
            <a:lstStyle>
              <a:lvl1pPr algn="ctr">
                <a:lnSpc>
                  <a:spcPct val="110000"/>
                </a:lnSpc>
                <a:defRPr sz="1600">
                  <a:solidFill>
                    <a:srgbClr val="1C333A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2438336"/>
              <a:r>
                <a:rPr sz="3200"/>
                <a:t>Quantified Clinker Quality</a:t>
              </a:r>
            </a:p>
          </p:txBody>
        </p:sp>
      </p:grpSp>
      <p:grpSp>
        <p:nvGrpSpPr>
          <p:cNvPr id="12" name="TextBox 16">
            <a:extLst>
              <a:ext uri="{FF2B5EF4-FFF2-40B4-BE49-F238E27FC236}">
                <a16:creationId xmlns:a16="http://schemas.microsoft.com/office/drawing/2014/main" id="{2E46577B-DCCC-B9F0-C1CF-6273241A6E19}"/>
              </a:ext>
            </a:extLst>
          </p:cNvPr>
          <p:cNvGrpSpPr/>
          <p:nvPr/>
        </p:nvGrpSpPr>
        <p:grpSpPr>
          <a:xfrm>
            <a:off x="10028077" y="8454597"/>
            <a:ext cx="5165686" cy="1899086"/>
            <a:chOff x="0" y="0"/>
            <a:chExt cx="2582841" cy="949541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98DC365-40F2-2382-2A6A-6C149A4A29B8}"/>
                </a:ext>
              </a:extLst>
            </p:cNvPr>
            <p:cNvSpPr/>
            <p:nvPr/>
          </p:nvSpPr>
          <p:spPr>
            <a:xfrm>
              <a:off x="0" y="0"/>
              <a:ext cx="2582841" cy="949541"/>
            </a:xfrm>
            <a:prstGeom prst="roundRect">
              <a:avLst>
                <a:gd name="adj" fmla="val 30669"/>
              </a:avLst>
            </a:prstGeom>
            <a:solidFill>
              <a:schemeClr val="accent5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2438336">
                <a:defRPr sz="800">
                  <a:solidFill>
                    <a:srgbClr val="1C333A"/>
                  </a:solidFill>
                  <a:latin typeface="Px Grotesk Light"/>
                  <a:ea typeface="Px Grotesk Light"/>
                  <a:cs typeface="Px Grotesk Light"/>
                  <a:sym typeface="Px Grotesk Light"/>
                </a:defRPr>
              </a:pPr>
              <a:endParaRPr>
                <a:latin typeface="Px Grotesk Light"/>
              </a:endParaRPr>
            </a:p>
          </p:txBody>
        </p:sp>
        <p:sp>
          <p:nvSpPr>
            <p:cNvPr id="14" name="Model predicted Extent of clinker formation">
              <a:extLst>
                <a:ext uri="{FF2B5EF4-FFF2-40B4-BE49-F238E27FC236}">
                  <a16:creationId xmlns:a16="http://schemas.microsoft.com/office/drawing/2014/main" id="{588479E2-9CF4-3C8E-826B-D5B80326BC5E}"/>
                </a:ext>
              </a:extLst>
            </p:cNvPr>
            <p:cNvSpPr txBox="1"/>
            <p:nvPr/>
          </p:nvSpPr>
          <p:spPr>
            <a:xfrm>
              <a:off x="85293" y="12248"/>
              <a:ext cx="2412255" cy="926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82878" tIns="182878" rIns="182878" bIns="182878" numCol="1" anchor="ctr">
              <a:noAutofit/>
            </a:bodyPr>
            <a:lstStyle>
              <a:lvl1pPr algn="ctr">
                <a:lnSpc>
                  <a:spcPct val="110000"/>
                </a:lnSpc>
                <a:defRPr sz="1600">
                  <a:solidFill>
                    <a:srgbClr val="1C333A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2438336"/>
              <a:r>
                <a:rPr sz="3200"/>
                <a:t>Model predicted Extent of clinker formation</a:t>
              </a:r>
            </a:p>
          </p:txBody>
        </p:sp>
      </p:grpSp>
      <p:sp>
        <p:nvSpPr>
          <p:cNvPr id="15" name="Straight Arrow Connector 19">
            <a:extLst>
              <a:ext uri="{FF2B5EF4-FFF2-40B4-BE49-F238E27FC236}">
                <a16:creationId xmlns:a16="http://schemas.microsoft.com/office/drawing/2014/main" id="{6BACF03A-0942-E749-A4F2-D147B8898BE0}"/>
              </a:ext>
            </a:extLst>
          </p:cNvPr>
          <p:cNvSpPr/>
          <p:nvPr/>
        </p:nvSpPr>
        <p:spPr>
          <a:xfrm>
            <a:off x="6394007" y="4010296"/>
            <a:ext cx="0" cy="1456120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defTabSz="2438336">
              <a:defRPr sz="800">
                <a:solidFill>
                  <a:srgbClr val="1C333A"/>
                </a:solidFill>
                <a:latin typeface="Px Grotesk Light"/>
                <a:ea typeface="Px Grotesk Light"/>
                <a:cs typeface="Px Grotesk Light"/>
                <a:sym typeface="Px Grotesk Light"/>
              </a:defRPr>
            </a:pPr>
            <a:endParaRPr>
              <a:latin typeface="Px Grotesk Light"/>
            </a:endParaRPr>
          </a:p>
        </p:txBody>
      </p:sp>
      <p:sp>
        <p:nvSpPr>
          <p:cNvPr id="16" name="Straight Arrow Connector 21">
            <a:extLst>
              <a:ext uri="{FF2B5EF4-FFF2-40B4-BE49-F238E27FC236}">
                <a16:creationId xmlns:a16="http://schemas.microsoft.com/office/drawing/2014/main" id="{A791D845-3576-5D1E-D985-470FEEB81086}"/>
              </a:ext>
            </a:extLst>
          </p:cNvPr>
          <p:cNvSpPr/>
          <p:nvPr/>
        </p:nvSpPr>
        <p:spPr>
          <a:xfrm>
            <a:off x="6397325" y="7340217"/>
            <a:ext cx="0" cy="1114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/>
          <a:lstStyle/>
          <a:p>
            <a:pPr defTabSz="2438336">
              <a:lnSpc>
                <a:spcPct val="130000"/>
              </a:lnSpc>
            </a:pPr>
            <a:endParaRPr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Straight Arrow Connector 24">
            <a:extLst>
              <a:ext uri="{FF2B5EF4-FFF2-40B4-BE49-F238E27FC236}">
                <a16:creationId xmlns:a16="http://schemas.microsoft.com/office/drawing/2014/main" id="{E71B07C8-208A-56B1-F4CA-F74613C00116}"/>
              </a:ext>
            </a:extLst>
          </p:cNvPr>
          <p:cNvSpPr/>
          <p:nvPr/>
        </p:nvSpPr>
        <p:spPr>
          <a:xfrm>
            <a:off x="12613425" y="7374590"/>
            <a:ext cx="0" cy="1080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C00000"/>
            </a:solidFill>
            <a:miter lim="400000"/>
            <a:tailEnd type="triangle"/>
          </a:ln>
        </p:spPr>
        <p:txBody>
          <a:bodyPr/>
          <a:lstStyle/>
          <a:p>
            <a:pPr defTabSz="2438336">
              <a:lnSpc>
                <a:spcPct val="130000"/>
              </a:lnSpc>
            </a:pPr>
            <a:endParaRPr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42A705B8-E01D-08A1-D5CD-8C6E370D6DB1}"/>
              </a:ext>
            </a:extLst>
          </p:cNvPr>
          <p:cNvSpPr txBox="1"/>
          <p:nvPr/>
        </p:nvSpPr>
        <p:spPr>
          <a:xfrm>
            <a:off x="2932784" y="10908583"/>
            <a:ext cx="4194424" cy="685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10000"/>
              </a:lnSpc>
              <a:defRPr sz="1800">
                <a:solidFill>
                  <a:srgbClr val="0070C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sz="3600"/>
              <a:t>Traditional route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1BADCDDD-3763-52AF-781D-FE381C9A2D4E}"/>
              </a:ext>
            </a:extLst>
          </p:cNvPr>
          <p:cNvSpPr txBox="1"/>
          <p:nvPr/>
        </p:nvSpPr>
        <p:spPr>
          <a:xfrm>
            <a:off x="9121751" y="10902173"/>
            <a:ext cx="4194402" cy="685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110000"/>
              </a:lnSpc>
              <a:defRPr sz="1800">
                <a:solidFill>
                  <a:srgbClr val="C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sz="3600"/>
              <a:t>Furn</a:t>
            </a:r>
            <a:r>
              <a:rPr lang="en-US" sz="3600"/>
              <a:t>o’s Approach</a:t>
            </a:r>
            <a:endParaRPr sz="3600"/>
          </a:p>
        </p:txBody>
      </p:sp>
      <p:grpSp>
        <p:nvGrpSpPr>
          <p:cNvPr id="20" name="TextBox 15">
            <a:extLst>
              <a:ext uri="{FF2B5EF4-FFF2-40B4-BE49-F238E27FC236}">
                <a16:creationId xmlns:a16="http://schemas.microsoft.com/office/drawing/2014/main" id="{BC2C6440-E1B6-DE5B-2DEB-1E50E7793D67}"/>
              </a:ext>
            </a:extLst>
          </p:cNvPr>
          <p:cNvGrpSpPr/>
          <p:nvPr/>
        </p:nvGrpSpPr>
        <p:grpSpPr>
          <a:xfrm>
            <a:off x="4365535" y="5440772"/>
            <a:ext cx="4063954" cy="1899168"/>
            <a:chOff x="0" y="0"/>
            <a:chExt cx="2031975" cy="949582"/>
          </a:xfrm>
        </p:grpSpPr>
        <p:sp>
          <p:nvSpPr>
            <p:cNvPr id="21" name="Rounded Rectangle">
              <a:extLst>
                <a:ext uri="{FF2B5EF4-FFF2-40B4-BE49-F238E27FC236}">
                  <a16:creationId xmlns:a16="http://schemas.microsoft.com/office/drawing/2014/main" id="{23E2334E-FCB8-F4CE-36ED-A518200AA048}"/>
                </a:ext>
              </a:extLst>
            </p:cNvPr>
            <p:cNvSpPr/>
            <p:nvPr/>
          </p:nvSpPr>
          <p:spPr>
            <a:xfrm>
              <a:off x="0" y="0"/>
              <a:ext cx="2031975" cy="949582"/>
            </a:xfrm>
            <a:prstGeom prst="roundRect">
              <a:avLst>
                <a:gd name="adj" fmla="val 30669"/>
              </a:avLst>
            </a:prstGeom>
            <a:solidFill>
              <a:srgbClr val="99DAFF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304800" tIns="304800" rIns="304800" bIns="304800" numCol="1" anchor="ctr">
              <a:noAutofit/>
            </a:bodyPr>
            <a:lstStyle/>
            <a:p>
              <a:pPr algn="ctr" defTabSz="2438336">
                <a:defRPr sz="800">
                  <a:solidFill>
                    <a:srgbClr val="1C333A"/>
                  </a:solidFill>
                  <a:latin typeface="Px Grotesk Light"/>
                  <a:ea typeface="Px Grotesk Light"/>
                  <a:cs typeface="Px Grotesk Light"/>
                  <a:sym typeface="Px Grotesk Light"/>
                </a:defRPr>
              </a:pPr>
              <a:endParaRPr>
                <a:latin typeface="Px Grotesk Light"/>
              </a:endParaRPr>
            </a:p>
          </p:txBody>
        </p:sp>
        <p:sp>
          <p:nvSpPr>
            <p:cNvPr id="22" name="XRD performed on cooled sample">
              <a:extLst>
                <a:ext uri="{FF2B5EF4-FFF2-40B4-BE49-F238E27FC236}">
                  <a16:creationId xmlns:a16="http://schemas.microsoft.com/office/drawing/2014/main" id="{780DB311-7764-423B-B610-A06B7A50D226}"/>
                </a:ext>
              </a:extLst>
            </p:cNvPr>
            <p:cNvSpPr txBox="1"/>
            <p:nvPr/>
          </p:nvSpPr>
          <p:spPr>
            <a:xfrm>
              <a:off x="85297" y="55900"/>
              <a:ext cx="1861381" cy="837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82878" tIns="182878" rIns="182878" bIns="182878" numCol="1" anchor="ctr">
              <a:noAutofit/>
            </a:bodyPr>
            <a:lstStyle>
              <a:lvl1pPr algn="ctr">
                <a:lnSpc>
                  <a:spcPct val="110000"/>
                </a:lnSpc>
                <a:defRPr sz="1600">
                  <a:solidFill>
                    <a:srgbClr val="1C333A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2438336"/>
              <a:r>
                <a:rPr sz="3200"/>
                <a:t>XRD performed on cooled sample</a:t>
              </a:r>
            </a:p>
          </p:txBody>
        </p:sp>
      </p:grp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EE7536A-4578-C092-1B7E-E8CD4558270E}"/>
              </a:ext>
            </a:extLst>
          </p:cNvPr>
          <p:cNvCxnSpPr>
            <a:cxnSpLocks/>
          </p:cNvCxnSpPr>
          <p:nvPr/>
        </p:nvCxnSpPr>
        <p:spPr>
          <a:xfrm rot="5400000" flipH="1">
            <a:off x="1721526" y="5677796"/>
            <a:ext cx="6352712" cy="2998724"/>
          </a:xfrm>
          <a:prstGeom prst="bentConnector3">
            <a:avLst>
              <a:gd name="adj1" fmla="val -7197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C107CB9-2C83-D224-9819-7B3F7FEDF740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1744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54634925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417070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7" name="PETRA…"/>
          <p:cNvSpPr txBox="1"/>
          <p:nvPr/>
        </p:nvSpPr>
        <p:spPr>
          <a:xfrm>
            <a:off x="640381" y="1133224"/>
            <a:ext cx="660437" cy="45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4353C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4353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4353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4353C"/>
                </a:solidFill>
                <a:latin typeface="Avenir Book"/>
                <a:sym typeface="Avenir Book"/>
              </a:rPr>
              <a:t>The Science</a:t>
            </a:r>
          </a:p>
        </p:txBody>
      </p:sp>
      <p:sp>
        <p:nvSpPr>
          <p:cNvPr id="145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8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sp>
        <p:nvSpPr>
          <p:cNvPr id="1460" name="Existing Tunneling Methods Are Expensive &amp; Limited"/>
          <p:cNvSpPr txBox="1"/>
          <p:nvPr/>
        </p:nvSpPr>
        <p:spPr>
          <a:xfrm>
            <a:off x="2968318" y="826113"/>
            <a:ext cx="18977280" cy="81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lang="en-US" sz="3800" dirty="0" err="1"/>
              <a:t>Furno</a:t>
            </a:r>
            <a:r>
              <a:rPr lang="en-US" sz="3800" dirty="0"/>
              <a:t> Units Feature ML-Driven, Instantaneous Quality Control</a:t>
            </a:r>
          </a:p>
        </p:txBody>
      </p:sp>
      <p:sp>
        <p:nvSpPr>
          <p:cNvPr id="1461" name="Rectangle"/>
          <p:cNvSpPr/>
          <p:nvPr/>
        </p:nvSpPr>
        <p:spPr>
          <a:xfrm>
            <a:off x="13441960" y="2423393"/>
            <a:ext cx="9527144" cy="8989390"/>
          </a:xfrm>
          <a:prstGeom prst="snip2DiagRect">
            <a:avLst>
              <a:gd name="adj1" fmla="val 0"/>
              <a:gd name="adj2" fmla="val 5970"/>
            </a:avLst>
          </a:prstGeom>
          <a:solidFill>
            <a:srgbClr val="C5C3BD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algn="ctr" defTabSz="825500">
              <a:lnSpc>
                <a:spcPct val="100000"/>
              </a:lnSpc>
              <a:defRPr sz="1600">
                <a:latin typeface="Avenir Book"/>
                <a:ea typeface="Avenir Book"/>
                <a:cs typeface="Avenir Book"/>
                <a:sym typeface="Avenir Book"/>
              </a:defRPr>
            </a:pPr>
            <a:endParaRPr sz="3200">
              <a:solidFill>
                <a:srgbClr val="FFFFFF"/>
              </a:solidFill>
              <a:latin typeface="Avenir Book"/>
              <a:sym typeface="Avenir Book"/>
            </a:endParaRPr>
          </a:p>
        </p:txBody>
      </p:sp>
      <p:graphicFrame>
        <p:nvGraphicFramePr>
          <p:cNvPr id="1463" name="Chart 3"/>
          <p:cNvGraphicFramePr/>
          <p:nvPr/>
        </p:nvGraphicFramePr>
        <p:xfrm>
          <a:off x="13624494" y="2682765"/>
          <a:ext cx="9162076" cy="898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71EE480-82AF-A2D0-6260-A0CFF1DA7C97}"/>
              </a:ext>
            </a:extLst>
          </p:cNvPr>
          <p:cNvSpPr txBox="1"/>
          <p:nvPr/>
        </p:nvSpPr>
        <p:spPr>
          <a:xfrm>
            <a:off x="2968318" y="3925917"/>
            <a:ext cx="9986548" cy="58641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600" dirty="0" err="1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Furno</a:t>
            </a:r>
            <a:r>
              <a:rPr lang="en-US" sz="3600" dirty="0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 instantaneously determines the quality of clinker, and we are spot on in our predictions. What does this look like? </a:t>
            </a:r>
          </a:p>
          <a:p>
            <a:pPr defTabSz="2438336">
              <a:lnSpc>
                <a:spcPct val="130000"/>
              </a:lnSpc>
            </a:pPr>
            <a:endParaRPr lang="en-US" sz="3600" dirty="0">
              <a:solidFill>
                <a:srgbClr val="535353"/>
              </a:solidFill>
              <a:latin typeface="Avenir Book" panose="02000503020000020003" pitchFamily="2" charset="0"/>
              <a:ea typeface="Helvetica Neue"/>
              <a:cs typeface="Helvetica Neue"/>
              <a:sym typeface="Helvetica Neue"/>
            </a:endParaRPr>
          </a:p>
          <a:p>
            <a:pPr marL="342900" indent="-342900" defTabSz="2438336">
              <a:lnSpc>
                <a:spcPct val="13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Proprietary </a:t>
            </a:r>
            <a:r>
              <a:rPr lang="en-US" sz="3600" dirty="0">
                <a:solidFill>
                  <a:srgbClr val="535353"/>
                </a:solidFill>
                <a:latin typeface="Avenir Book" panose="02000503020000020003" pitchFamily="2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algorithms enable clinker quality assessment from temperature</a:t>
            </a:r>
          </a:p>
          <a:p>
            <a:pPr marL="342900" indent="-342900" defTabSz="2438336">
              <a:lnSpc>
                <a:spcPct val="13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535353"/>
                </a:solidFill>
                <a:latin typeface="Avenir Book" panose="02000503020000020003" pitchFamily="2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We have demonstrated &lt;3% deviation in prediction vs. actual measured values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3ABDF9-ADEC-DA9C-D56B-2ACC2E9A8070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1744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82312773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creenshot, night&#10;&#10;Description automatically generated">
            <a:extLst>
              <a:ext uri="{FF2B5EF4-FFF2-40B4-BE49-F238E27FC236}">
                <a16:creationId xmlns:a16="http://schemas.microsoft.com/office/drawing/2014/main" id="{57FF4D2F-B3D8-F3B4-5D8C-2C07512A4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23" y="1825950"/>
            <a:ext cx="8332066" cy="5545588"/>
          </a:xfrm>
          <a:prstGeom prst="rect">
            <a:avLst/>
          </a:prstGeom>
        </p:spPr>
      </p:pic>
      <p:sp>
        <p:nvSpPr>
          <p:cNvPr id="1507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417070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1" name="Existing Tunneling Methods Are Expensive &amp; Limited"/>
          <p:cNvSpPr txBox="1"/>
          <p:nvPr/>
        </p:nvSpPr>
        <p:spPr>
          <a:xfrm>
            <a:off x="2942917" y="927713"/>
            <a:ext cx="18017914" cy="81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endParaRPr sz="3800"/>
          </a:p>
        </p:txBody>
      </p:sp>
      <p:sp>
        <p:nvSpPr>
          <p:cNvPr id="1512" name="PETRA…"/>
          <p:cNvSpPr txBox="1"/>
          <p:nvPr/>
        </p:nvSpPr>
        <p:spPr>
          <a:xfrm>
            <a:off x="640381" y="1133224"/>
            <a:ext cx="660437" cy="45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A2F2C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A2F2C"/>
                </a:solidFill>
                <a:latin typeface="Avenir Book"/>
                <a:sym typeface="Avenir Book"/>
              </a:rPr>
              <a:t>The Science</a:t>
            </a:r>
          </a:p>
        </p:txBody>
      </p:sp>
      <p:sp>
        <p:nvSpPr>
          <p:cNvPr id="15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8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125588-726B-234A-9434-F603CF9C0FD5}"/>
              </a:ext>
            </a:extLst>
          </p:cNvPr>
          <p:cNvSpPr/>
          <p:nvPr/>
        </p:nvSpPr>
        <p:spPr>
          <a:xfrm>
            <a:off x="3682486" y="4038805"/>
            <a:ext cx="2762936" cy="777518"/>
          </a:xfrm>
          <a:prstGeom prst="roundRect">
            <a:avLst/>
          </a:prstGeom>
          <a:solidFill>
            <a:srgbClr val="FAF8F1"/>
          </a:solidFill>
          <a:ln w="25400" cap="flat">
            <a:solidFill>
              <a:srgbClr val="17444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6">
              <a:lnSpc>
                <a:spcPct val="130000"/>
              </a:lnSpc>
            </a:pPr>
            <a:r>
              <a:rPr lang="en-US" sz="3000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Raw Materials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30FA7E-D965-628D-9DB6-D981362348B8}"/>
              </a:ext>
            </a:extLst>
          </p:cNvPr>
          <p:cNvCxnSpPr>
            <a:cxnSpLocks/>
          </p:cNvCxnSpPr>
          <p:nvPr/>
        </p:nvCxnSpPr>
        <p:spPr>
          <a:xfrm>
            <a:off x="7347569" y="4389938"/>
            <a:ext cx="2414278" cy="0"/>
          </a:xfrm>
          <a:prstGeom prst="straightConnector1">
            <a:avLst/>
          </a:prstGeom>
          <a:noFill/>
          <a:ln w="25400" cap="flat">
            <a:solidFill>
              <a:srgbClr val="17444D"/>
            </a:solidFill>
            <a:prstDash val="solid"/>
            <a:round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AF10CA-5C1C-5B45-5CD6-3E3992FB4324}"/>
              </a:ext>
            </a:extLst>
          </p:cNvPr>
          <p:cNvSpPr/>
          <p:nvPr/>
        </p:nvSpPr>
        <p:spPr>
          <a:xfrm>
            <a:off x="18978250" y="3706799"/>
            <a:ext cx="3316424" cy="1441529"/>
          </a:xfrm>
          <a:prstGeom prst="roundRect">
            <a:avLst/>
          </a:prstGeom>
          <a:solidFill>
            <a:srgbClr val="FAF8F1"/>
          </a:solidFill>
          <a:ln w="25400" cap="flat">
            <a:solidFill>
              <a:srgbClr val="17444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6">
              <a:lnSpc>
                <a:spcPct val="130000"/>
              </a:lnSpc>
            </a:pPr>
            <a:r>
              <a:rPr lang="en-US" sz="3000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OPC, I, II, III and V</a:t>
            </a:r>
          </a:p>
        </p:txBody>
      </p:sp>
      <p:cxnSp>
        <p:nvCxnSpPr>
          <p:cNvPr id="1475" name="Straight Arrow Connector 1474">
            <a:extLst>
              <a:ext uri="{FF2B5EF4-FFF2-40B4-BE49-F238E27FC236}">
                <a16:creationId xmlns:a16="http://schemas.microsoft.com/office/drawing/2014/main" id="{9264313C-A0DD-B3BC-42A7-A26170586F8C}"/>
              </a:ext>
            </a:extLst>
          </p:cNvPr>
          <p:cNvCxnSpPr>
            <a:cxnSpLocks/>
          </p:cNvCxnSpPr>
          <p:nvPr/>
        </p:nvCxnSpPr>
        <p:spPr>
          <a:xfrm flipV="1">
            <a:off x="15275441" y="4381073"/>
            <a:ext cx="2980022" cy="8866"/>
          </a:xfrm>
          <a:prstGeom prst="straightConnector1">
            <a:avLst/>
          </a:prstGeom>
          <a:noFill/>
          <a:ln w="25400" cap="flat">
            <a:solidFill>
              <a:srgbClr val="17444D"/>
            </a:solidFill>
            <a:prstDash val="solid"/>
            <a:round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Existing Tunneling Methods Are Expensive &amp; Limited">
            <a:extLst>
              <a:ext uri="{FF2B5EF4-FFF2-40B4-BE49-F238E27FC236}">
                <a16:creationId xmlns:a16="http://schemas.microsoft.com/office/drawing/2014/main" id="{6D204765-97EB-F7C7-0CF9-68E646D9CC42}"/>
              </a:ext>
            </a:extLst>
          </p:cNvPr>
          <p:cNvSpPr txBox="1"/>
          <p:nvPr/>
        </p:nvSpPr>
        <p:spPr>
          <a:xfrm>
            <a:off x="2968318" y="689631"/>
            <a:ext cx="18716076" cy="81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lang="en-US" sz="3800" dirty="0" err="1"/>
              <a:t>Furno’s</a:t>
            </a:r>
            <a:r>
              <a:rPr lang="en-US" sz="3800" dirty="0"/>
              <a:t> Proprietary ML Operating System Enables Any Cement in Any Market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D65374-5B77-0FB7-6F1C-E3D4F7A5AB96}"/>
              </a:ext>
            </a:extLst>
          </p:cNvPr>
          <p:cNvCxnSpPr>
            <a:cxnSpLocks/>
          </p:cNvCxnSpPr>
          <p:nvPr/>
        </p:nvCxnSpPr>
        <p:spPr>
          <a:xfrm>
            <a:off x="14377540" y="6810530"/>
            <a:ext cx="0" cy="2078156"/>
          </a:xfrm>
          <a:prstGeom prst="straightConnector1">
            <a:avLst/>
          </a:prstGeom>
          <a:ln w="22225" cap="flat" cmpd="sng" algn="ctr">
            <a:solidFill>
              <a:srgbClr val="FF284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23" name="Chart 3">
            <a:extLst>
              <a:ext uri="{FF2B5EF4-FFF2-40B4-BE49-F238E27FC236}">
                <a16:creationId xmlns:a16="http://schemas.microsoft.com/office/drawing/2014/main" id="{D00D660A-C9FC-46B1-1068-5193F4801793}"/>
              </a:ext>
            </a:extLst>
          </p:cNvPr>
          <p:cNvGraphicFramePr/>
          <p:nvPr/>
        </p:nvGraphicFramePr>
        <p:xfrm>
          <a:off x="8882614" y="9351811"/>
          <a:ext cx="3636028" cy="291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698A4B-13F1-D87D-BB38-C95AC098A379}"/>
              </a:ext>
            </a:extLst>
          </p:cNvPr>
          <p:cNvCxnSpPr>
            <a:cxnSpLocks/>
          </p:cNvCxnSpPr>
          <p:nvPr/>
        </p:nvCxnSpPr>
        <p:spPr>
          <a:xfrm>
            <a:off x="10824822" y="6810530"/>
            <a:ext cx="0" cy="2078156"/>
          </a:xfrm>
          <a:prstGeom prst="straightConnector1">
            <a:avLst/>
          </a:prstGeom>
          <a:ln w="22225" cap="flat" cmpd="sng" algn="ctr">
            <a:solidFill>
              <a:srgbClr val="FF284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7E3604A-8112-666E-3867-530C31EE0B27}"/>
              </a:ext>
            </a:extLst>
          </p:cNvPr>
          <p:cNvSpPr txBox="1"/>
          <p:nvPr/>
        </p:nvSpPr>
        <p:spPr>
          <a:xfrm>
            <a:off x="14681257" y="7412735"/>
            <a:ext cx="2362178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2000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Operating 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F3359A-8C55-80FE-43DC-268363A55701}"/>
              </a:ext>
            </a:extLst>
          </p:cNvPr>
          <p:cNvSpPr txBox="1"/>
          <p:nvPr/>
        </p:nvSpPr>
        <p:spPr>
          <a:xfrm>
            <a:off x="8286766" y="7446743"/>
            <a:ext cx="2733860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2000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Operating Controls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3B3CE2F-3F48-0BC9-F003-2257ACE343A6}"/>
              </a:ext>
            </a:extLst>
          </p:cNvPr>
          <p:cNvSpPr/>
          <p:nvPr/>
        </p:nvSpPr>
        <p:spPr>
          <a:xfrm>
            <a:off x="7979742" y="7309335"/>
            <a:ext cx="8949357" cy="777518"/>
          </a:xfrm>
          <a:prstGeom prst="roundRect">
            <a:avLst/>
          </a:prstGeom>
          <a:noFill/>
          <a:ln w="25400" cap="flat">
            <a:solidFill>
              <a:srgbClr val="FF2840">
                <a:alpha val="55829"/>
              </a:srgbClr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6">
              <a:lnSpc>
                <a:spcPct val="130000"/>
              </a:lnSpc>
            </a:pPr>
            <a:endParaRPr lang="en-US"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E62131D3-6038-5375-D7CB-ECEE66605ADE}"/>
              </a:ext>
            </a:extLst>
          </p:cNvPr>
          <p:cNvSpPr/>
          <p:nvPr/>
        </p:nvSpPr>
        <p:spPr>
          <a:xfrm>
            <a:off x="3682486" y="5231377"/>
            <a:ext cx="2762936" cy="777518"/>
          </a:xfrm>
          <a:prstGeom prst="roundRect">
            <a:avLst/>
          </a:prstGeom>
          <a:solidFill>
            <a:srgbClr val="FAF8F1"/>
          </a:solidFill>
          <a:ln w="25400" cap="flat">
            <a:solidFill>
              <a:srgbClr val="17444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6">
              <a:lnSpc>
                <a:spcPct val="130000"/>
              </a:lnSpc>
            </a:pPr>
            <a:r>
              <a:rPr lang="en-US" sz="3000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Alt. Materials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9ED4D661-24BB-B84A-6F5A-A823587DF79C}"/>
              </a:ext>
            </a:extLst>
          </p:cNvPr>
          <p:cNvSpPr/>
          <p:nvPr/>
        </p:nvSpPr>
        <p:spPr>
          <a:xfrm>
            <a:off x="3682486" y="6187733"/>
            <a:ext cx="2762936" cy="1441529"/>
          </a:xfrm>
          <a:prstGeom prst="roundRect">
            <a:avLst/>
          </a:prstGeom>
          <a:solidFill>
            <a:srgbClr val="FAF8F1"/>
          </a:solidFill>
          <a:ln w="25400" cap="flat">
            <a:solidFill>
              <a:srgbClr val="17444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6">
              <a:lnSpc>
                <a:spcPct val="130000"/>
              </a:lnSpc>
            </a:pPr>
            <a:r>
              <a:rPr lang="en-US" sz="3000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Recycled Concrete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95791D-1AB1-181F-C153-00609B40FE1B}"/>
              </a:ext>
            </a:extLst>
          </p:cNvPr>
          <p:cNvSpPr/>
          <p:nvPr/>
        </p:nvSpPr>
        <p:spPr>
          <a:xfrm>
            <a:off x="2709811" y="3492141"/>
            <a:ext cx="4604278" cy="4754880"/>
          </a:xfrm>
          <a:prstGeom prst="roundRect">
            <a:avLst/>
          </a:prstGeom>
          <a:noFill/>
          <a:ln w="25400" cap="flat">
            <a:solidFill>
              <a:srgbClr val="FF2840">
                <a:alpha val="55829"/>
              </a:srgbClr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6">
              <a:lnSpc>
                <a:spcPct val="130000"/>
              </a:lnSpc>
            </a:pPr>
            <a:endParaRPr lang="en-US"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6F70CB22-F845-C8B0-6931-22C5E4356385}"/>
              </a:ext>
            </a:extLst>
          </p:cNvPr>
          <p:cNvSpPr/>
          <p:nvPr/>
        </p:nvSpPr>
        <p:spPr>
          <a:xfrm>
            <a:off x="18978250" y="5156567"/>
            <a:ext cx="3316424" cy="777518"/>
          </a:xfrm>
          <a:prstGeom prst="roundRect">
            <a:avLst/>
          </a:prstGeom>
          <a:solidFill>
            <a:srgbClr val="FAF8F1"/>
          </a:solidFill>
          <a:ln w="25400" cap="flat">
            <a:solidFill>
              <a:srgbClr val="17444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6">
              <a:lnSpc>
                <a:spcPct val="130000"/>
              </a:lnSpc>
            </a:pPr>
            <a:r>
              <a:rPr lang="en-US" sz="3000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LC3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89845040-F796-6541-BCE2-D204185DD3B6}"/>
              </a:ext>
            </a:extLst>
          </p:cNvPr>
          <p:cNvSpPr/>
          <p:nvPr/>
        </p:nvSpPr>
        <p:spPr>
          <a:xfrm>
            <a:off x="18978250" y="6274329"/>
            <a:ext cx="3316424" cy="777518"/>
          </a:xfrm>
          <a:prstGeom prst="roundRect">
            <a:avLst/>
          </a:prstGeom>
          <a:solidFill>
            <a:srgbClr val="FAF8F1"/>
          </a:solidFill>
          <a:ln w="25400" cap="flat">
            <a:solidFill>
              <a:srgbClr val="17444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6">
              <a:lnSpc>
                <a:spcPct val="130000"/>
              </a:lnSpc>
            </a:pPr>
            <a:r>
              <a:rPr lang="en-US" sz="3000">
                <a:solidFill>
                  <a:srgbClr val="535353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Calcined Clays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6FC88-84F2-F517-50FE-15DDBAFFB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0786" y="9351810"/>
            <a:ext cx="3639312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F162DD-8BFC-38B2-49A9-6D2B34ECE2AA}"/>
              </a:ext>
            </a:extLst>
          </p:cNvPr>
          <p:cNvSpPr txBox="1"/>
          <p:nvPr/>
        </p:nvSpPr>
        <p:spPr>
          <a:xfrm>
            <a:off x="8166600" y="2440984"/>
            <a:ext cx="5068056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2000" dirty="0" err="1">
                <a:solidFill>
                  <a:srgbClr val="17444D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Furno</a:t>
            </a:r>
            <a:r>
              <a:rPr lang="en-US" sz="2000" dirty="0">
                <a:solidFill>
                  <a:srgbClr val="17444D"/>
                </a:solidFill>
                <a:latin typeface="Avenir Book" panose="02000503020000020003" pitchFamily="2" charset="0"/>
                <a:ea typeface="Helvetica Neue"/>
                <a:cs typeface="Helvetica Neue"/>
                <a:sym typeface="Helvetica Neue"/>
              </a:rPr>
              <a:t> Brick Automated ML Operating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2D5CB2-C231-F6CF-6947-00E29A1E1A92}"/>
              </a:ext>
            </a:extLst>
          </p:cNvPr>
          <p:cNvSpPr txBox="1"/>
          <p:nvPr/>
        </p:nvSpPr>
        <p:spPr>
          <a:xfrm>
            <a:off x="17101380" y="12597559"/>
            <a:ext cx="547484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1744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ABBF1197-3767-1BE4-0E5F-DFC081CCFD33}"/>
              </a:ext>
            </a:extLst>
          </p:cNvPr>
          <p:cNvSpPr/>
          <p:nvPr/>
        </p:nvSpPr>
        <p:spPr>
          <a:xfrm>
            <a:off x="18334323" y="3194565"/>
            <a:ext cx="4604278" cy="4754880"/>
          </a:xfrm>
          <a:prstGeom prst="roundRect">
            <a:avLst/>
          </a:prstGeom>
          <a:noFill/>
          <a:ln w="25400" cap="flat">
            <a:solidFill>
              <a:srgbClr val="FF2840">
                <a:alpha val="55829"/>
              </a:srgbClr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438336">
              <a:lnSpc>
                <a:spcPct val="130000"/>
              </a:lnSpc>
            </a:pPr>
            <a:endParaRPr lang="en-US"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465786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" name="Screenshot 2023-04-28 at 06.46.00.png" descr="Screenshot 2023-04-28 at 06.46.00.png"/>
          <p:cNvPicPr>
            <a:picLocks noChangeAspect="1"/>
          </p:cNvPicPr>
          <p:nvPr/>
        </p:nvPicPr>
        <p:blipFill>
          <a:blip r:embed="rId2"/>
          <a:srcRect l="1319" t="3746" r="2740" b="296"/>
          <a:stretch>
            <a:fillRect/>
          </a:stretch>
        </p:blipFill>
        <p:spPr>
          <a:xfrm>
            <a:off x="4611188" y="-255588"/>
            <a:ext cx="25285044" cy="14227456"/>
          </a:xfrm>
          <a:prstGeom prst="rect">
            <a:avLst/>
          </a:prstGeom>
          <a:ln w="12700">
            <a:miter lim="400000"/>
          </a:ln>
        </p:spPr>
      </p:pic>
      <p:sp>
        <p:nvSpPr>
          <p:cNvPr id="1936" name="Rectangle"/>
          <p:cNvSpPr/>
          <p:nvPr/>
        </p:nvSpPr>
        <p:spPr>
          <a:xfrm>
            <a:off x="1" y="-328600"/>
            <a:ext cx="5486402" cy="14044600"/>
          </a:xfrm>
          <a:prstGeom prst="rect">
            <a:avLst/>
          </a:prstGeom>
          <a:solidFill>
            <a:srgbClr val="14353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1600">
                <a:solidFill>
                  <a:srgbClr val="14353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14353C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37" name="HQ"/>
          <p:cNvSpPr txBox="1"/>
          <p:nvPr/>
        </p:nvSpPr>
        <p:spPr>
          <a:xfrm>
            <a:off x="983349" y="1240721"/>
            <a:ext cx="17149098" cy="81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FBF9F2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sz="3800"/>
              <a:t>HQ</a:t>
            </a:r>
          </a:p>
        </p:txBody>
      </p:sp>
      <p:sp>
        <p:nvSpPr>
          <p:cNvPr id="1938" name="548 Market Street…"/>
          <p:cNvSpPr txBox="1"/>
          <p:nvPr/>
        </p:nvSpPr>
        <p:spPr>
          <a:xfrm>
            <a:off x="983348" y="2597684"/>
            <a:ext cx="4503052" cy="120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6">
              <a:defRPr sz="1100">
                <a:solidFill>
                  <a:srgbClr val="FBF9F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200">
                <a:solidFill>
                  <a:srgbClr val="FBF9F2"/>
                </a:solidFill>
                <a:latin typeface="Avenir Book"/>
                <a:sym typeface="Avenir Book"/>
              </a:rPr>
              <a:t>453 Ravendale Drive</a:t>
            </a:r>
          </a:p>
          <a:p>
            <a:pPr defTabSz="2438336">
              <a:defRPr sz="1100">
                <a:solidFill>
                  <a:srgbClr val="FBF9F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200">
                <a:solidFill>
                  <a:srgbClr val="FBF9F2"/>
                </a:solidFill>
                <a:latin typeface="Avenir Book"/>
                <a:sym typeface="Avenir Book"/>
              </a:rPr>
              <a:t>Mountain View, CA</a:t>
            </a:r>
          </a:p>
          <a:p>
            <a:pPr defTabSz="2438336">
              <a:defRPr sz="1100">
                <a:solidFill>
                  <a:srgbClr val="FBF9F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200">
                <a:solidFill>
                  <a:srgbClr val="FBF9F2"/>
                </a:solidFill>
                <a:latin typeface="Avenir Book"/>
                <a:sym typeface="Avenir Book"/>
              </a:rPr>
              <a:t>94043</a:t>
            </a:r>
          </a:p>
        </p:txBody>
      </p:sp>
      <p:sp>
        <p:nvSpPr>
          <p:cNvPr id="1939" name="Line"/>
          <p:cNvSpPr/>
          <p:nvPr/>
        </p:nvSpPr>
        <p:spPr>
          <a:xfrm flipV="1">
            <a:off x="701673" y="916700"/>
            <a:ext cx="2" cy="11882600"/>
          </a:xfrm>
          <a:prstGeom prst="line">
            <a:avLst/>
          </a:prstGeom>
          <a:ln w="6350">
            <a:solidFill>
              <a:srgbClr val="FBF9F1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0" name="301.346.3363…"/>
          <p:cNvSpPr txBox="1"/>
          <p:nvPr/>
        </p:nvSpPr>
        <p:spPr>
          <a:xfrm>
            <a:off x="983348" y="11619895"/>
            <a:ext cx="4503052" cy="837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6">
              <a:defRPr sz="1100">
                <a:solidFill>
                  <a:srgbClr val="FBF9F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200">
                <a:solidFill>
                  <a:srgbClr val="FBF9F2"/>
                </a:solidFill>
                <a:latin typeface="Avenir Book"/>
                <a:sym typeface="Avenir Book"/>
              </a:rPr>
              <a:t>650.732.7808</a:t>
            </a:r>
            <a:endParaRPr lang="en-US" sz="2200">
              <a:solidFill>
                <a:srgbClr val="FBF9F2"/>
              </a:solidFill>
              <a:latin typeface="Avenir Book"/>
              <a:sym typeface="Avenir Book"/>
            </a:endParaRPr>
          </a:p>
          <a:p>
            <a:pPr defTabSz="2438336">
              <a:defRPr sz="1100">
                <a:solidFill>
                  <a:srgbClr val="FBF9F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2200" err="1">
                <a:solidFill>
                  <a:srgbClr val="FBF9F2"/>
                </a:solidFill>
                <a:latin typeface="Avenir Book"/>
                <a:sym typeface="Avenir Book"/>
              </a:rPr>
              <a:t>gurinder@furnomaterials.com</a:t>
            </a:r>
            <a:endParaRPr sz="2200">
              <a:solidFill>
                <a:srgbClr val="FBF9F2"/>
              </a:solidFill>
              <a:latin typeface="Avenir Book"/>
              <a:sym typeface="Avenir Book"/>
            </a:endParaRPr>
          </a:p>
        </p:txBody>
      </p:sp>
      <p:sp>
        <p:nvSpPr>
          <p:cNvPr id="194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8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pic>
        <p:nvPicPr>
          <p:cNvPr id="1942" name="wombat magnesium@3x.png" descr="wombat magnesium@3x.png"/>
          <p:cNvPicPr>
            <a:picLocks noChangeAspect="1"/>
          </p:cNvPicPr>
          <p:nvPr/>
        </p:nvPicPr>
        <p:blipFill>
          <a:blip r:embed="rId3"/>
          <a:srcRect l="2327" t="2327" r="2327" b="2327"/>
          <a:stretch>
            <a:fillRect/>
          </a:stretch>
        </p:blipFill>
        <p:spPr>
          <a:xfrm>
            <a:off x="12790673" y="9222072"/>
            <a:ext cx="1321014" cy="1321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Screenshot 2023-04-28 at 06.39.44.png" descr="Screenshot 2023-04-28 at 06.39.44.png"/>
          <p:cNvPicPr>
            <a:picLocks noChangeAspect="1"/>
          </p:cNvPicPr>
          <p:nvPr/>
        </p:nvPicPr>
        <p:blipFill>
          <a:blip r:embed="rId2"/>
          <a:srcRect l="2455" r="2455"/>
          <a:stretch>
            <a:fillRect/>
          </a:stretch>
        </p:blipFill>
        <p:spPr>
          <a:xfrm flipH="1">
            <a:off x="-8829409" y="-2448682"/>
            <a:ext cx="33610966" cy="1967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5" name="furno_logotype_kelvin.png" descr="furno_logotype_kelv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522" y="6394626"/>
            <a:ext cx="11092980" cy="1988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907" y="12741872"/>
            <a:ext cx="3500018" cy="53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207" y="12494181"/>
            <a:ext cx="2587422" cy="1034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1992" y="12550995"/>
            <a:ext cx="3500016" cy="819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1941" y="12280002"/>
            <a:ext cx="3892642" cy="1463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0038" y="12392606"/>
            <a:ext cx="3217896" cy="1136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5940" y="12808918"/>
            <a:ext cx="2428224" cy="405496"/>
          </a:xfrm>
          <a:prstGeom prst="rect">
            <a:avLst/>
          </a:prstGeom>
          <a:ln w="12700">
            <a:miter lim="400000"/>
          </a:ln>
        </p:spPr>
      </p:pic>
      <p:sp>
        <p:nvSpPr>
          <p:cNvPr id="1952" name="Backed by:"/>
          <p:cNvSpPr txBox="1"/>
          <p:nvPr/>
        </p:nvSpPr>
        <p:spPr>
          <a:xfrm>
            <a:off x="1032756" y="12627832"/>
            <a:ext cx="2109552" cy="665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sz="3000"/>
              <a:t>Backed by: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"/>
          <p:cNvSpPr/>
          <p:nvPr/>
        </p:nvSpPr>
        <p:spPr>
          <a:xfrm>
            <a:off x="-1" y="1"/>
            <a:ext cx="24597882" cy="13731570"/>
          </a:xfrm>
          <a:prstGeom prst="rect">
            <a:avLst/>
          </a:prstGeom>
          <a:solidFill>
            <a:srgbClr val="14353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5" name="Line"/>
          <p:cNvSpPr/>
          <p:nvPr/>
        </p:nvSpPr>
        <p:spPr>
          <a:xfrm flipV="1">
            <a:off x="2200130" y="916700"/>
            <a:ext cx="4" cy="11882600"/>
          </a:xfrm>
          <a:prstGeom prst="line">
            <a:avLst/>
          </a:prstGeom>
          <a:ln w="6350">
            <a:solidFill>
              <a:srgbClr val="F1F0E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ABOVE GROUND INFRASTRUCTURE IS VULNERABLE &amp; WHEN DEFECTIVE CAUSES MASS DECIMATION OF LIFE &amp; PROPERTY"/>
          <p:cNvSpPr txBox="1"/>
          <p:nvPr/>
        </p:nvSpPr>
        <p:spPr>
          <a:xfrm>
            <a:off x="2512260" y="5224542"/>
            <a:ext cx="19702460" cy="326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29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sz="5800"/>
              <a:t>WE ARE A TEAM DEDICATED TO MAKING THE BIGGEST IMPACT POSSIBLE</a:t>
            </a:r>
            <a:r>
              <a:rPr lang="en-US" sz="5800"/>
              <a:t>, NOT ONLY FOR THE PLANET, BUT ALSO FOR OUR CUSTOMERS</a:t>
            </a:r>
            <a:endParaRPr sz="5800"/>
          </a:p>
        </p:txBody>
      </p:sp>
      <p:sp>
        <p:nvSpPr>
          <p:cNvPr id="217" name="PETRA…"/>
          <p:cNvSpPr txBox="1"/>
          <p:nvPr/>
        </p:nvSpPr>
        <p:spPr>
          <a:xfrm>
            <a:off x="640380" y="1133224"/>
            <a:ext cx="543418" cy="45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F1F0EC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F1F0E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F1F0E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F1F0EC"/>
                </a:solidFill>
                <a:latin typeface="Avenir Book"/>
                <a:sym typeface="Avenir Book"/>
              </a:rPr>
              <a:t>Our Story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540272" y="12977288"/>
            <a:ext cx="179536" cy="3282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C70BA-DCA4-62B5-AD01-F2B83927E492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sky, farm machine&#10;&#10;Description automatically generated">
            <a:extLst>
              <a:ext uri="{FF2B5EF4-FFF2-40B4-BE49-F238E27FC236}">
                <a16:creationId xmlns:a16="http://schemas.microsoft.com/office/drawing/2014/main" id="{E6504007-C707-B266-EF6C-B78418B39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34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51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F1F0E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THE AREAS WITH HIGH GRADE ROCK ARE ALSO THE MOST DISASTER PRONE……"/>
          <p:cNvSpPr txBox="1"/>
          <p:nvPr/>
        </p:nvSpPr>
        <p:spPr>
          <a:xfrm>
            <a:off x="2522587" y="3179772"/>
            <a:ext cx="20278002" cy="1028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29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lang="en-US" sz="5400">
                <a:solidFill>
                  <a:schemeClr val="bg1"/>
                </a:solidFill>
              </a:rPr>
              <a:t>Large, Multi-National Producers Control the Global Cement Supply Chain</a:t>
            </a:r>
          </a:p>
        </p:txBody>
      </p:sp>
      <p:sp>
        <p:nvSpPr>
          <p:cNvPr id="253" name="PETRA…"/>
          <p:cNvSpPr txBox="1"/>
          <p:nvPr/>
        </p:nvSpPr>
        <p:spPr>
          <a:xfrm>
            <a:off x="640380" y="1135148"/>
            <a:ext cx="503343" cy="452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chemeClr val="bg1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chemeClr val="bg1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chemeClr val="bg1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chemeClr val="bg1"/>
                </a:solidFill>
                <a:latin typeface="Avenir Book"/>
                <a:sym typeface="Avenir Book"/>
              </a:rPr>
              <a:t>Our Story</a:t>
            </a:r>
            <a:endParaRPr>
              <a:solidFill>
                <a:schemeClr val="bg1"/>
              </a:solidFill>
              <a:latin typeface="Avenir Book"/>
              <a:sym typeface="Avenir Book"/>
            </a:endParaRP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540272" y="12977288"/>
            <a:ext cx="179536" cy="3282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CF9F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7D67D-8583-D6E6-06B6-FE1F8700123B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  <p:sp>
        <p:nvSpPr>
          <p:cNvPr id="4" name="THE AREAS WITH HIGH GRADE ROCK ARE ALSO THE MOST DISASTER PRONE……">
            <a:extLst>
              <a:ext uri="{FF2B5EF4-FFF2-40B4-BE49-F238E27FC236}">
                <a16:creationId xmlns:a16="http://schemas.microsoft.com/office/drawing/2014/main" id="{D77ECCD2-ADBD-CCF3-7E36-D9327F8AD8EC}"/>
              </a:ext>
            </a:extLst>
          </p:cNvPr>
          <p:cNvSpPr txBox="1"/>
          <p:nvPr/>
        </p:nvSpPr>
        <p:spPr>
          <a:xfrm>
            <a:off x="2522587" y="6056785"/>
            <a:ext cx="20278002" cy="1669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29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lang="en-US" sz="4400">
                <a:solidFill>
                  <a:schemeClr val="bg1"/>
                </a:solidFill>
              </a:rPr>
              <a:t>Costs, strict regulations, and lengthy construction processes constitute the barricade between local manufacturers and their path to independence and innovation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otary-Kiln-Video.mp4" descr="Rotary-Kiln-Video.mp4">
            <a:extLst>
              <a:ext uri="{FF2B5EF4-FFF2-40B4-BE49-F238E27FC236}">
                <a16:creationId xmlns:a16="http://schemas.microsoft.com/office/drawing/2014/main" id="{4F270C4A-22F9-FB80-A4FD-1B85BE425494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</p:pic>
      <p:sp>
        <p:nvSpPr>
          <p:cNvPr id="251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F1F0EC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THE AREAS WITH HIGH GRADE ROCK ARE ALSO THE MOST DISASTER PRONE……"/>
          <p:cNvSpPr txBox="1"/>
          <p:nvPr/>
        </p:nvSpPr>
        <p:spPr>
          <a:xfrm>
            <a:off x="3162673" y="8858341"/>
            <a:ext cx="20278002" cy="1028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29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lang="en-US" sz="5400">
                <a:solidFill>
                  <a:schemeClr val="bg1"/>
                </a:solidFill>
              </a:rPr>
              <a:t>Current plants are optimized for speed but not efficiency </a:t>
            </a:r>
          </a:p>
        </p:txBody>
      </p:sp>
      <p:sp>
        <p:nvSpPr>
          <p:cNvPr id="253" name="PETRA…"/>
          <p:cNvSpPr txBox="1"/>
          <p:nvPr/>
        </p:nvSpPr>
        <p:spPr>
          <a:xfrm>
            <a:off x="640380" y="1135148"/>
            <a:ext cx="503343" cy="452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chemeClr val="bg1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chemeClr val="bg1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chemeClr val="bg1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>
                <a:solidFill>
                  <a:schemeClr val="bg1"/>
                </a:solidFill>
                <a:latin typeface="Avenir Book"/>
                <a:sym typeface="Avenir Book"/>
              </a:rPr>
              <a:t>Our Story</a:t>
            </a:r>
            <a:endParaRPr>
              <a:solidFill>
                <a:schemeClr val="bg1"/>
              </a:solidFill>
              <a:latin typeface="Avenir Book"/>
              <a:sym typeface="Avenir Book"/>
            </a:endParaRP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540272" y="12977288"/>
            <a:ext cx="179536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FCF9F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7D67D-8583-D6E6-06B6-FE1F8700123B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54329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ectangle"/>
          <p:cNvSpPr/>
          <p:nvPr/>
        </p:nvSpPr>
        <p:spPr>
          <a:xfrm>
            <a:off x="-1" y="1"/>
            <a:ext cx="24597882" cy="13731570"/>
          </a:xfrm>
          <a:prstGeom prst="rect">
            <a:avLst/>
          </a:prstGeom>
          <a:solidFill>
            <a:srgbClr val="14353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2" name="Our Story"/>
          <p:cNvSpPr txBox="1"/>
          <p:nvPr/>
        </p:nvSpPr>
        <p:spPr>
          <a:xfrm>
            <a:off x="3113333" y="5867762"/>
            <a:ext cx="7322517" cy="198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1F0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sz="10000"/>
              <a:t>The Solution</a:t>
            </a:r>
          </a:p>
        </p:txBody>
      </p:sp>
      <p:sp>
        <p:nvSpPr>
          <p:cNvPr id="313" name="Line"/>
          <p:cNvSpPr/>
          <p:nvPr/>
        </p:nvSpPr>
        <p:spPr>
          <a:xfrm flipV="1">
            <a:off x="2200130" y="916700"/>
            <a:ext cx="4" cy="11882600"/>
          </a:xfrm>
          <a:prstGeom prst="line">
            <a:avLst/>
          </a:prstGeom>
          <a:ln w="6350">
            <a:solidFill>
              <a:srgbClr val="FBF9F1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4" name="furno_logotype_kelvin.png" descr="furno_logotype_kelv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03" y="1118715"/>
            <a:ext cx="4843578" cy="8680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0EA33D-4770-87E5-0E41-5686C2E347E5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17444D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7" name="PETRA…"/>
          <p:cNvSpPr txBox="1"/>
          <p:nvPr/>
        </p:nvSpPr>
        <p:spPr>
          <a:xfrm>
            <a:off x="640381" y="1133224"/>
            <a:ext cx="682879" cy="45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4353C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4353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4353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4353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4353C"/>
                </a:solidFill>
                <a:latin typeface="Avenir Book"/>
                <a:sym typeface="Avenir Book"/>
              </a:rPr>
              <a:t>The Solution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8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320" name="Existing Tunneling Methods Are Expensive &amp; Limited"/>
          <p:cNvSpPr txBox="1"/>
          <p:nvPr/>
        </p:nvSpPr>
        <p:spPr>
          <a:xfrm>
            <a:off x="2968318" y="637077"/>
            <a:ext cx="17622356" cy="157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>
              <a:lnSpc>
                <a:spcPct val="130000"/>
              </a:lnSpc>
            </a:pPr>
            <a:r>
              <a:rPr lang="en-US" sz="3800"/>
              <a:t>Furno Reactor is A novel compact single-step process that enables Automated, Modular, Emissions-, Energy-, and Cost-Reducing Plants</a:t>
            </a:r>
            <a:endParaRPr sz="3800"/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42" y="3973876"/>
            <a:ext cx="7645056" cy="5768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7" name="Group"/>
          <p:cNvGrpSpPr/>
          <p:nvPr/>
        </p:nvGrpSpPr>
        <p:grpSpPr>
          <a:xfrm>
            <a:off x="10078984" y="4088925"/>
            <a:ext cx="1777484" cy="1767474"/>
            <a:chOff x="0" y="0"/>
            <a:chExt cx="888741" cy="883736"/>
          </a:xfrm>
        </p:grpSpPr>
        <p:sp>
          <p:nvSpPr>
            <p:cNvPr id="322" name="Circle"/>
            <p:cNvSpPr/>
            <p:nvPr/>
          </p:nvSpPr>
          <p:spPr>
            <a:xfrm>
              <a:off x="0" y="0"/>
              <a:ext cx="888742" cy="883737"/>
            </a:xfrm>
            <a:prstGeom prst="ellipse">
              <a:avLst/>
            </a:prstGeom>
            <a:solidFill>
              <a:srgbClr val="535353"/>
            </a:solidFill>
            <a:ln w="12700" cap="flat">
              <a:solidFill>
                <a:srgbClr val="1C333A"/>
              </a:solidFill>
              <a:prstDash val="solid"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386" name="Group"/>
            <p:cNvGrpSpPr/>
            <p:nvPr/>
          </p:nvGrpSpPr>
          <p:grpSpPr>
            <a:xfrm>
              <a:off x="193191" y="705289"/>
              <a:ext cx="562073" cy="174701"/>
              <a:chOff x="0" y="0"/>
              <a:chExt cx="562072" cy="174700"/>
            </a:xfrm>
          </p:grpSpPr>
          <p:sp>
            <p:nvSpPr>
              <p:cNvPr id="323" name="Circle"/>
              <p:cNvSpPr/>
              <p:nvPr/>
            </p:nvSpPr>
            <p:spPr>
              <a:xfrm>
                <a:off x="350186" y="71473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24" name="Circle"/>
              <p:cNvSpPr/>
              <p:nvPr/>
            </p:nvSpPr>
            <p:spPr>
              <a:xfrm>
                <a:off x="333248" y="9746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25" name="Circle"/>
              <p:cNvSpPr/>
              <p:nvPr/>
            </p:nvSpPr>
            <p:spPr>
              <a:xfrm>
                <a:off x="381712" y="79388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26" name="Circle"/>
              <p:cNvSpPr/>
              <p:nvPr/>
            </p:nvSpPr>
            <p:spPr>
              <a:xfrm>
                <a:off x="350186" y="11960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27" name="Circle"/>
              <p:cNvSpPr/>
              <p:nvPr/>
            </p:nvSpPr>
            <p:spPr>
              <a:xfrm>
                <a:off x="380492" y="112367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28" name="Circle"/>
              <p:cNvSpPr/>
              <p:nvPr/>
            </p:nvSpPr>
            <p:spPr>
              <a:xfrm>
                <a:off x="403775" y="9709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29" name="Circle"/>
              <p:cNvSpPr/>
              <p:nvPr/>
            </p:nvSpPr>
            <p:spPr>
              <a:xfrm>
                <a:off x="362576" y="91050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0" name="Circle"/>
              <p:cNvSpPr/>
              <p:nvPr/>
            </p:nvSpPr>
            <p:spPr>
              <a:xfrm>
                <a:off x="421902" y="41184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1" name="Circle"/>
              <p:cNvSpPr/>
              <p:nvPr/>
            </p:nvSpPr>
            <p:spPr>
              <a:xfrm>
                <a:off x="404964" y="6717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2" name="Circle"/>
              <p:cNvSpPr/>
              <p:nvPr/>
            </p:nvSpPr>
            <p:spPr>
              <a:xfrm>
                <a:off x="453428" y="49099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3" name="Circle"/>
              <p:cNvSpPr/>
              <p:nvPr/>
            </p:nvSpPr>
            <p:spPr>
              <a:xfrm>
                <a:off x="421902" y="8931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4" name="Circle"/>
              <p:cNvSpPr/>
              <p:nvPr/>
            </p:nvSpPr>
            <p:spPr>
              <a:xfrm>
                <a:off x="452208" y="82079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5" name="Circle"/>
              <p:cNvSpPr/>
              <p:nvPr/>
            </p:nvSpPr>
            <p:spPr>
              <a:xfrm>
                <a:off x="475492" y="66803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6" name="Circle"/>
              <p:cNvSpPr/>
              <p:nvPr/>
            </p:nvSpPr>
            <p:spPr>
              <a:xfrm>
                <a:off x="434292" y="6076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7" name="Circle"/>
              <p:cNvSpPr/>
              <p:nvPr/>
            </p:nvSpPr>
            <p:spPr>
              <a:xfrm>
                <a:off x="264525" y="95798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8" name="Circle"/>
              <p:cNvSpPr/>
              <p:nvPr/>
            </p:nvSpPr>
            <p:spPr>
              <a:xfrm>
                <a:off x="247587" y="121786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9" name="Circle"/>
              <p:cNvSpPr/>
              <p:nvPr/>
            </p:nvSpPr>
            <p:spPr>
              <a:xfrm>
                <a:off x="296051" y="103713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0" name="Circle"/>
              <p:cNvSpPr/>
              <p:nvPr/>
            </p:nvSpPr>
            <p:spPr>
              <a:xfrm>
                <a:off x="264525" y="14393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1" name="Circle"/>
              <p:cNvSpPr/>
              <p:nvPr/>
            </p:nvSpPr>
            <p:spPr>
              <a:xfrm>
                <a:off x="294831" y="136693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2" name="Circle"/>
              <p:cNvSpPr/>
              <p:nvPr/>
            </p:nvSpPr>
            <p:spPr>
              <a:xfrm>
                <a:off x="318115" y="12141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3" name="Circle"/>
              <p:cNvSpPr/>
              <p:nvPr/>
            </p:nvSpPr>
            <p:spPr>
              <a:xfrm>
                <a:off x="276915" y="115376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4" name="Circle"/>
              <p:cNvSpPr/>
              <p:nvPr/>
            </p:nvSpPr>
            <p:spPr>
              <a:xfrm>
                <a:off x="219080" y="8830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5" name="Circle"/>
              <p:cNvSpPr/>
              <p:nvPr/>
            </p:nvSpPr>
            <p:spPr>
              <a:xfrm>
                <a:off x="202142" y="114288"/>
                <a:ext cx="30266" cy="30771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6" name="Circle"/>
              <p:cNvSpPr/>
              <p:nvPr/>
            </p:nvSpPr>
            <p:spPr>
              <a:xfrm>
                <a:off x="250606" y="9621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7" name="Circle"/>
              <p:cNvSpPr/>
              <p:nvPr/>
            </p:nvSpPr>
            <p:spPr>
              <a:xfrm>
                <a:off x="219080" y="136433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8" name="Circle"/>
              <p:cNvSpPr/>
              <p:nvPr/>
            </p:nvSpPr>
            <p:spPr>
              <a:xfrm>
                <a:off x="249386" y="12919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49" name="Circle"/>
              <p:cNvSpPr/>
              <p:nvPr/>
            </p:nvSpPr>
            <p:spPr>
              <a:xfrm>
                <a:off x="272670" y="113919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0" name="Circle"/>
              <p:cNvSpPr/>
              <p:nvPr/>
            </p:nvSpPr>
            <p:spPr>
              <a:xfrm>
                <a:off x="231470" y="107878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1" name="Circle"/>
              <p:cNvSpPr/>
              <p:nvPr/>
            </p:nvSpPr>
            <p:spPr>
              <a:xfrm>
                <a:off x="478217" y="0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2" name="Circle"/>
              <p:cNvSpPr/>
              <p:nvPr/>
            </p:nvSpPr>
            <p:spPr>
              <a:xfrm>
                <a:off x="461279" y="25987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3" name="Circle"/>
              <p:cNvSpPr/>
              <p:nvPr/>
            </p:nvSpPr>
            <p:spPr>
              <a:xfrm>
                <a:off x="509743" y="7914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4" name="Circle"/>
              <p:cNvSpPr/>
              <p:nvPr/>
            </p:nvSpPr>
            <p:spPr>
              <a:xfrm>
                <a:off x="478217" y="4813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5" name="Circle"/>
              <p:cNvSpPr/>
              <p:nvPr/>
            </p:nvSpPr>
            <p:spPr>
              <a:xfrm>
                <a:off x="508522" y="40894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6" name="Circle"/>
              <p:cNvSpPr/>
              <p:nvPr/>
            </p:nvSpPr>
            <p:spPr>
              <a:xfrm>
                <a:off x="531807" y="25618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7" name="Circle"/>
              <p:cNvSpPr/>
              <p:nvPr/>
            </p:nvSpPr>
            <p:spPr>
              <a:xfrm>
                <a:off x="490607" y="1957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8" name="Circle"/>
              <p:cNvSpPr/>
              <p:nvPr/>
            </p:nvSpPr>
            <p:spPr>
              <a:xfrm>
                <a:off x="73270" y="5390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9" name="Circle"/>
              <p:cNvSpPr/>
              <p:nvPr/>
            </p:nvSpPr>
            <p:spPr>
              <a:xfrm>
                <a:off x="56332" y="79889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0" name="Circle"/>
              <p:cNvSpPr/>
              <p:nvPr/>
            </p:nvSpPr>
            <p:spPr>
              <a:xfrm>
                <a:off x="104796" y="61816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1" name="Circle"/>
              <p:cNvSpPr/>
              <p:nvPr/>
            </p:nvSpPr>
            <p:spPr>
              <a:xfrm>
                <a:off x="73270" y="102033"/>
                <a:ext cx="30266" cy="30771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2" name="Circle"/>
              <p:cNvSpPr/>
              <p:nvPr/>
            </p:nvSpPr>
            <p:spPr>
              <a:xfrm>
                <a:off x="103575" y="9479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3" name="Circle"/>
              <p:cNvSpPr/>
              <p:nvPr/>
            </p:nvSpPr>
            <p:spPr>
              <a:xfrm>
                <a:off x="126859" y="79520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4" name="Circle"/>
              <p:cNvSpPr/>
              <p:nvPr/>
            </p:nvSpPr>
            <p:spPr>
              <a:xfrm>
                <a:off x="85660" y="73479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5" name="Circle"/>
              <p:cNvSpPr/>
              <p:nvPr/>
            </p:nvSpPr>
            <p:spPr>
              <a:xfrm>
                <a:off x="117731" y="77967"/>
                <a:ext cx="30266" cy="30771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6" name="Circle"/>
              <p:cNvSpPr/>
              <p:nvPr/>
            </p:nvSpPr>
            <p:spPr>
              <a:xfrm>
                <a:off x="100793" y="10395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7" name="Circle"/>
              <p:cNvSpPr/>
              <p:nvPr/>
            </p:nvSpPr>
            <p:spPr>
              <a:xfrm>
                <a:off x="149257" y="8588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8" name="Circle"/>
              <p:cNvSpPr/>
              <p:nvPr/>
            </p:nvSpPr>
            <p:spPr>
              <a:xfrm>
                <a:off x="117731" y="126100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69" name="Circle"/>
              <p:cNvSpPr/>
              <p:nvPr/>
            </p:nvSpPr>
            <p:spPr>
              <a:xfrm>
                <a:off x="148036" y="11886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0" name="Circle"/>
              <p:cNvSpPr/>
              <p:nvPr/>
            </p:nvSpPr>
            <p:spPr>
              <a:xfrm>
                <a:off x="171321" y="103586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1" name="Circle"/>
              <p:cNvSpPr/>
              <p:nvPr/>
            </p:nvSpPr>
            <p:spPr>
              <a:xfrm>
                <a:off x="130121" y="9754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2" name="Circle"/>
              <p:cNvSpPr/>
              <p:nvPr/>
            </p:nvSpPr>
            <p:spPr>
              <a:xfrm>
                <a:off x="181328" y="87582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3" name="Circle"/>
              <p:cNvSpPr/>
              <p:nvPr/>
            </p:nvSpPr>
            <p:spPr>
              <a:xfrm>
                <a:off x="164389" y="113570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4" name="Circle"/>
              <p:cNvSpPr/>
              <p:nvPr/>
            </p:nvSpPr>
            <p:spPr>
              <a:xfrm>
                <a:off x="212854" y="95497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5" name="Circle"/>
              <p:cNvSpPr/>
              <p:nvPr/>
            </p:nvSpPr>
            <p:spPr>
              <a:xfrm>
                <a:off x="181328" y="135715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6" name="Circle"/>
              <p:cNvSpPr/>
              <p:nvPr/>
            </p:nvSpPr>
            <p:spPr>
              <a:xfrm>
                <a:off x="211633" y="12847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7" name="Circle"/>
              <p:cNvSpPr/>
              <p:nvPr/>
            </p:nvSpPr>
            <p:spPr>
              <a:xfrm>
                <a:off x="234917" y="11320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8" name="Circle"/>
              <p:cNvSpPr/>
              <p:nvPr/>
            </p:nvSpPr>
            <p:spPr>
              <a:xfrm>
                <a:off x="193718" y="107160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79" name="Circle"/>
              <p:cNvSpPr/>
              <p:nvPr/>
            </p:nvSpPr>
            <p:spPr>
              <a:xfrm>
                <a:off x="16938" y="3289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0" name="Circle"/>
              <p:cNvSpPr/>
              <p:nvPr/>
            </p:nvSpPr>
            <p:spPr>
              <a:xfrm>
                <a:off x="0" y="58884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1" name="Circle"/>
              <p:cNvSpPr/>
              <p:nvPr/>
            </p:nvSpPr>
            <p:spPr>
              <a:xfrm>
                <a:off x="48464" y="4081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2" name="Circle"/>
              <p:cNvSpPr/>
              <p:nvPr/>
            </p:nvSpPr>
            <p:spPr>
              <a:xfrm>
                <a:off x="16938" y="81029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3" name="Circle"/>
              <p:cNvSpPr/>
              <p:nvPr/>
            </p:nvSpPr>
            <p:spPr>
              <a:xfrm>
                <a:off x="47243" y="7379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4" name="Circle"/>
              <p:cNvSpPr/>
              <p:nvPr/>
            </p:nvSpPr>
            <p:spPr>
              <a:xfrm>
                <a:off x="70527" y="5851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85" name="Circle"/>
              <p:cNvSpPr/>
              <p:nvPr/>
            </p:nvSpPr>
            <p:spPr>
              <a:xfrm>
                <a:off x="29328" y="52474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sp>
        <p:nvSpPr>
          <p:cNvPr id="388" name="rotary kiln…"/>
          <p:cNvSpPr txBox="1"/>
          <p:nvPr/>
        </p:nvSpPr>
        <p:spPr>
          <a:xfrm>
            <a:off x="7853977" y="3940096"/>
            <a:ext cx="2066730" cy="2025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algn="r" defTabSz="4876676"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rotary kiln </a:t>
            </a:r>
          </a:p>
          <a:p>
            <a:pPr algn="r" defTabSz="4876676"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cross section demonstrating suboptimal material-to-gas contact </a:t>
            </a:r>
          </a:p>
        </p:txBody>
      </p:sp>
      <p:sp>
        <p:nvSpPr>
          <p:cNvPr id="389" name="Rectangle"/>
          <p:cNvSpPr/>
          <p:nvPr/>
        </p:nvSpPr>
        <p:spPr>
          <a:xfrm>
            <a:off x="3490892" y="3897885"/>
            <a:ext cx="2015928" cy="3470354"/>
          </a:xfrm>
          <a:prstGeom prst="rect">
            <a:avLst/>
          </a:prstGeom>
          <a:solidFill>
            <a:srgbClr val="FAE0CB">
              <a:alpha val="50000"/>
            </a:srgbClr>
          </a:solidFill>
          <a:ln w="12700">
            <a:miter lim="400000"/>
          </a:ln>
        </p:spPr>
        <p:txBody>
          <a:bodyPr lIns="609600" tIns="609600" rIns="609600" bIns="609600" anchor="ctr"/>
          <a:lstStyle/>
          <a:p>
            <a:pPr defTabSz="1651000">
              <a:lnSpc>
                <a:spcPct val="90000"/>
              </a:lnSpc>
              <a:defRPr sz="4000" cap="all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8000" cap="all">
              <a:latin typeface="Helvetica"/>
              <a:sym typeface="Helvetica"/>
            </a:endParaRPr>
          </a:p>
        </p:txBody>
      </p:sp>
      <p:sp>
        <p:nvSpPr>
          <p:cNvPr id="390" name="Rectangle"/>
          <p:cNvSpPr/>
          <p:nvPr/>
        </p:nvSpPr>
        <p:spPr>
          <a:xfrm>
            <a:off x="3490892" y="7315200"/>
            <a:ext cx="2015928" cy="2569520"/>
          </a:xfrm>
          <a:prstGeom prst="rect">
            <a:avLst/>
          </a:prstGeom>
          <a:solidFill>
            <a:srgbClr val="F1A269">
              <a:alpha val="31817"/>
            </a:srgbClr>
          </a:solidFill>
          <a:ln w="12700">
            <a:miter lim="400000"/>
          </a:ln>
        </p:spPr>
        <p:txBody>
          <a:bodyPr lIns="609600" tIns="609600" rIns="609600" bIns="609600" anchor="ctr"/>
          <a:lstStyle/>
          <a:p>
            <a:pPr defTabSz="1651000">
              <a:lnSpc>
                <a:spcPct val="90000"/>
              </a:lnSpc>
              <a:defRPr sz="4000" cap="all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8000" cap="all">
              <a:latin typeface="Helvetica"/>
              <a:sym typeface="Helvetica"/>
            </a:endParaRPr>
          </a:p>
        </p:txBody>
      </p:sp>
      <p:grpSp>
        <p:nvGrpSpPr>
          <p:cNvPr id="393" name="Group"/>
          <p:cNvGrpSpPr/>
          <p:nvPr/>
        </p:nvGrpSpPr>
        <p:grpSpPr>
          <a:xfrm>
            <a:off x="5499522" y="8062808"/>
            <a:ext cx="5695964" cy="1821912"/>
            <a:chOff x="0" y="0"/>
            <a:chExt cx="2847980" cy="910954"/>
          </a:xfrm>
        </p:grpSpPr>
        <p:sp>
          <p:nvSpPr>
            <p:cNvPr id="391" name="Rectangle"/>
            <p:cNvSpPr/>
            <p:nvPr/>
          </p:nvSpPr>
          <p:spPr>
            <a:xfrm>
              <a:off x="0" y="10599"/>
              <a:ext cx="1421608" cy="900356"/>
            </a:xfrm>
            <a:prstGeom prst="rect">
              <a:avLst/>
            </a:prstGeom>
            <a:solidFill>
              <a:srgbClr val="EC6873">
                <a:alpha val="2565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600" tIns="609600" rIns="609600" bIns="609600" numCol="1" anchor="ctr">
              <a:noAutofit/>
            </a:bodyPr>
            <a:lstStyle/>
            <a:p>
              <a:pPr defTabSz="1651000">
                <a:lnSpc>
                  <a:spcPct val="90000"/>
                </a:lnSpc>
                <a:defRPr sz="4000" cap="all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8000" cap="all">
                <a:latin typeface="Helvetica"/>
                <a:sym typeface="Helvetica"/>
              </a:endParaRPr>
            </a:p>
          </p:txBody>
        </p:sp>
        <p:sp>
          <p:nvSpPr>
            <p:cNvPr id="392" name="Rectangle"/>
            <p:cNvSpPr/>
            <p:nvPr/>
          </p:nvSpPr>
          <p:spPr>
            <a:xfrm>
              <a:off x="1420876" y="0"/>
              <a:ext cx="1427105" cy="910955"/>
            </a:xfrm>
            <a:prstGeom prst="rect">
              <a:avLst/>
            </a:prstGeom>
            <a:solidFill>
              <a:srgbClr val="4F7ED8">
                <a:alpha val="2127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600" tIns="609600" rIns="609600" bIns="609600" numCol="1" anchor="ctr">
              <a:noAutofit/>
            </a:bodyPr>
            <a:lstStyle/>
            <a:p>
              <a:pPr defTabSz="1651000">
                <a:lnSpc>
                  <a:spcPct val="90000"/>
                </a:lnSpc>
                <a:defRPr sz="4000" cap="all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8000" cap="all">
                <a:latin typeface="Helvetica"/>
                <a:sym typeface="Helvetica"/>
              </a:endParaRPr>
            </a:p>
          </p:txBody>
        </p:sp>
      </p:grpSp>
      <p:sp>
        <p:nvSpPr>
          <p:cNvPr id="394" name="2m2/m3 material to gas contact"/>
          <p:cNvSpPr txBox="1"/>
          <p:nvPr/>
        </p:nvSpPr>
        <p:spPr>
          <a:xfrm>
            <a:off x="5312571" y="3096800"/>
            <a:ext cx="4064598" cy="5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algn="r" defTabSz="4876676"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2m</a:t>
            </a:r>
            <a:r>
              <a:rPr sz="1800" baseline="31999">
                <a:solidFill>
                  <a:srgbClr val="1A2F2C"/>
                </a:solidFill>
                <a:latin typeface="Avenir Book"/>
                <a:sym typeface="Avenir Book"/>
              </a:rPr>
              <a:t>2</a:t>
            </a: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/m</a:t>
            </a:r>
            <a:r>
              <a:rPr sz="1800" baseline="31999">
                <a:solidFill>
                  <a:srgbClr val="1A2F2C"/>
                </a:solidFill>
                <a:latin typeface="Avenir Book"/>
                <a:sym typeface="Avenir Book"/>
              </a:rPr>
              <a:t>3</a:t>
            </a: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 material to gas contact </a:t>
            </a:r>
          </a:p>
        </p:txBody>
      </p:sp>
      <p:sp>
        <p:nvSpPr>
          <p:cNvPr id="395" name="1000t/day"/>
          <p:cNvSpPr txBox="1"/>
          <p:nvPr/>
        </p:nvSpPr>
        <p:spPr>
          <a:xfrm>
            <a:off x="9909431" y="7516018"/>
            <a:ext cx="1286054" cy="5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r" defTabSz="2438338">
              <a:lnSpc>
                <a:spcPct val="110000"/>
              </a:lnSpc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4876676"/>
            <a:r>
              <a:rPr sz="1800"/>
              <a:t>1000t/day</a:t>
            </a:r>
          </a:p>
        </p:txBody>
      </p:sp>
      <p:sp>
        <p:nvSpPr>
          <p:cNvPr id="396" name="TRADITIONAL"/>
          <p:cNvSpPr txBox="1"/>
          <p:nvPr/>
        </p:nvSpPr>
        <p:spPr>
          <a:xfrm>
            <a:off x="6198177" y="2617579"/>
            <a:ext cx="2293386" cy="600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r" defTabSz="2438338">
              <a:lnSpc>
                <a:spcPct val="110000"/>
              </a:lnSpc>
              <a:defRPr sz="1200">
                <a:solidFill>
                  <a:srgbClr val="1A2F2C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defTabSz="4876676"/>
            <a:r>
              <a:rPr sz="2400"/>
              <a:t>TRADITIONAL</a:t>
            </a:r>
          </a:p>
        </p:txBody>
      </p:sp>
      <p:sp>
        <p:nvSpPr>
          <p:cNvPr id="399" name="ENERGY GJ/T…"/>
          <p:cNvSpPr txBox="1"/>
          <p:nvPr/>
        </p:nvSpPr>
        <p:spPr>
          <a:xfrm>
            <a:off x="8194804" y="11075422"/>
            <a:ext cx="3115920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defTabSz="4876676"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ENERGY GJ/T</a:t>
            </a:r>
          </a:p>
          <a:p>
            <a:pPr defTabSz="4876676"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STAGES</a:t>
            </a:r>
          </a:p>
          <a:p>
            <a:pPr defTabSz="4876676"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GESTATION PERIOD (DAYS)</a:t>
            </a:r>
          </a:p>
        </p:txBody>
      </p:sp>
      <p:sp>
        <p:nvSpPr>
          <p:cNvPr id="400" name="&gt;3.5…"/>
          <p:cNvSpPr txBox="1"/>
          <p:nvPr/>
        </p:nvSpPr>
        <p:spPr>
          <a:xfrm>
            <a:off x="7346854" y="11075422"/>
            <a:ext cx="854652" cy="111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algn="r" defTabSz="4876676">
              <a:defRPr sz="900">
                <a:solidFill>
                  <a:srgbClr val="14353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800">
                <a:solidFill>
                  <a:srgbClr val="14353C"/>
                </a:solidFill>
                <a:latin typeface="Avenir Heavy"/>
                <a:sym typeface="Avenir Heavy"/>
              </a:rPr>
              <a:t>&gt;3.5</a:t>
            </a:r>
          </a:p>
          <a:p>
            <a:pPr algn="r" defTabSz="4876676">
              <a:defRPr sz="900">
                <a:solidFill>
                  <a:srgbClr val="14353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800">
                <a:solidFill>
                  <a:srgbClr val="14353C"/>
                </a:solidFill>
                <a:latin typeface="Avenir Heavy"/>
                <a:sym typeface="Avenir Heavy"/>
              </a:rPr>
              <a:t>4</a:t>
            </a:r>
          </a:p>
          <a:p>
            <a:pPr algn="r" defTabSz="4876676">
              <a:defRPr sz="900">
                <a:solidFill>
                  <a:srgbClr val="14353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800">
                <a:solidFill>
                  <a:srgbClr val="14353C"/>
                </a:solidFill>
                <a:latin typeface="Avenir Heavy"/>
                <a:sym typeface="Avenir Heavy"/>
              </a:rPr>
              <a:t>&gt;5</a:t>
            </a:r>
          </a:p>
        </p:txBody>
      </p:sp>
      <p:sp>
        <p:nvSpPr>
          <p:cNvPr id="401" name="120M"/>
          <p:cNvSpPr txBox="1"/>
          <p:nvPr/>
        </p:nvSpPr>
        <p:spPr>
          <a:xfrm>
            <a:off x="6917544" y="10200671"/>
            <a:ext cx="854652" cy="5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r" defTabSz="2438338">
              <a:lnSpc>
                <a:spcPct val="110000"/>
              </a:lnSpc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4876676"/>
            <a:r>
              <a:rPr sz="1800"/>
              <a:t>120M</a:t>
            </a:r>
          </a:p>
        </p:txBody>
      </p:sp>
      <p:grpSp>
        <p:nvGrpSpPr>
          <p:cNvPr id="467" name="Group"/>
          <p:cNvGrpSpPr/>
          <p:nvPr/>
        </p:nvGrpSpPr>
        <p:grpSpPr>
          <a:xfrm>
            <a:off x="18283183" y="4088925"/>
            <a:ext cx="1777486" cy="1767474"/>
            <a:chOff x="0" y="0"/>
            <a:chExt cx="888741" cy="883736"/>
          </a:xfrm>
        </p:grpSpPr>
        <p:sp>
          <p:nvSpPr>
            <p:cNvPr id="402" name="Circle"/>
            <p:cNvSpPr/>
            <p:nvPr/>
          </p:nvSpPr>
          <p:spPr>
            <a:xfrm>
              <a:off x="0" y="0"/>
              <a:ext cx="888742" cy="883737"/>
            </a:xfrm>
            <a:prstGeom prst="ellipse">
              <a:avLst/>
            </a:prstGeom>
            <a:solidFill>
              <a:srgbClr val="535353"/>
            </a:solidFill>
            <a:ln w="12700" cap="flat">
              <a:solidFill>
                <a:srgbClr val="1C333A"/>
              </a:solidFill>
              <a:prstDash val="solid"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466" name="Group"/>
            <p:cNvGrpSpPr/>
            <p:nvPr/>
          </p:nvGrpSpPr>
          <p:grpSpPr>
            <a:xfrm>
              <a:off x="193191" y="705289"/>
              <a:ext cx="562073" cy="174701"/>
              <a:chOff x="0" y="0"/>
              <a:chExt cx="562072" cy="174700"/>
            </a:xfrm>
          </p:grpSpPr>
          <p:sp>
            <p:nvSpPr>
              <p:cNvPr id="403" name="Circle"/>
              <p:cNvSpPr/>
              <p:nvPr/>
            </p:nvSpPr>
            <p:spPr>
              <a:xfrm>
                <a:off x="350186" y="71473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04" name="Circle"/>
              <p:cNvSpPr/>
              <p:nvPr/>
            </p:nvSpPr>
            <p:spPr>
              <a:xfrm>
                <a:off x="333248" y="9746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05" name="Circle"/>
              <p:cNvSpPr/>
              <p:nvPr/>
            </p:nvSpPr>
            <p:spPr>
              <a:xfrm>
                <a:off x="381712" y="79388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06" name="Circle"/>
              <p:cNvSpPr/>
              <p:nvPr/>
            </p:nvSpPr>
            <p:spPr>
              <a:xfrm>
                <a:off x="350186" y="119605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07" name="Circle"/>
              <p:cNvSpPr/>
              <p:nvPr/>
            </p:nvSpPr>
            <p:spPr>
              <a:xfrm>
                <a:off x="380492" y="11236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08" name="Circle"/>
              <p:cNvSpPr/>
              <p:nvPr/>
            </p:nvSpPr>
            <p:spPr>
              <a:xfrm>
                <a:off x="403775" y="97091"/>
                <a:ext cx="30266" cy="30771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09" name="Circle"/>
              <p:cNvSpPr/>
              <p:nvPr/>
            </p:nvSpPr>
            <p:spPr>
              <a:xfrm>
                <a:off x="362576" y="91050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10" name="Circle"/>
              <p:cNvSpPr/>
              <p:nvPr/>
            </p:nvSpPr>
            <p:spPr>
              <a:xfrm>
                <a:off x="421902" y="41184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11" name="Circle"/>
              <p:cNvSpPr/>
              <p:nvPr/>
            </p:nvSpPr>
            <p:spPr>
              <a:xfrm>
                <a:off x="404964" y="6717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12" name="Circle"/>
              <p:cNvSpPr/>
              <p:nvPr/>
            </p:nvSpPr>
            <p:spPr>
              <a:xfrm>
                <a:off x="453428" y="49099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13" name="Circle"/>
              <p:cNvSpPr/>
              <p:nvPr/>
            </p:nvSpPr>
            <p:spPr>
              <a:xfrm>
                <a:off x="421902" y="8931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14" name="Circle"/>
              <p:cNvSpPr/>
              <p:nvPr/>
            </p:nvSpPr>
            <p:spPr>
              <a:xfrm>
                <a:off x="452208" y="82079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15" name="Circle"/>
              <p:cNvSpPr/>
              <p:nvPr/>
            </p:nvSpPr>
            <p:spPr>
              <a:xfrm>
                <a:off x="475492" y="66803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16" name="Circle"/>
              <p:cNvSpPr/>
              <p:nvPr/>
            </p:nvSpPr>
            <p:spPr>
              <a:xfrm>
                <a:off x="434292" y="6076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17" name="Circle"/>
              <p:cNvSpPr/>
              <p:nvPr/>
            </p:nvSpPr>
            <p:spPr>
              <a:xfrm>
                <a:off x="264525" y="95798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18" name="Circle"/>
              <p:cNvSpPr/>
              <p:nvPr/>
            </p:nvSpPr>
            <p:spPr>
              <a:xfrm>
                <a:off x="247587" y="121786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19" name="Circle"/>
              <p:cNvSpPr/>
              <p:nvPr/>
            </p:nvSpPr>
            <p:spPr>
              <a:xfrm>
                <a:off x="296051" y="103713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0" name="Circle"/>
              <p:cNvSpPr/>
              <p:nvPr/>
            </p:nvSpPr>
            <p:spPr>
              <a:xfrm>
                <a:off x="264525" y="14393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1" name="Circle"/>
              <p:cNvSpPr/>
              <p:nvPr/>
            </p:nvSpPr>
            <p:spPr>
              <a:xfrm>
                <a:off x="294831" y="136693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2" name="Circle"/>
              <p:cNvSpPr/>
              <p:nvPr/>
            </p:nvSpPr>
            <p:spPr>
              <a:xfrm>
                <a:off x="318115" y="12141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3" name="Circle"/>
              <p:cNvSpPr/>
              <p:nvPr/>
            </p:nvSpPr>
            <p:spPr>
              <a:xfrm>
                <a:off x="276915" y="115376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4" name="Circle"/>
              <p:cNvSpPr/>
              <p:nvPr/>
            </p:nvSpPr>
            <p:spPr>
              <a:xfrm>
                <a:off x="219080" y="8830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5" name="Circle"/>
              <p:cNvSpPr/>
              <p:nvPr/>
            </p:nvSpPr>
            <p:spPr>
              <a:xfrm>
                <a:off x="202142" y="114288"/>
                <a:ext cx="30266" cy="30771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6" name="Circle"/>
              <p:cNvSpPr/>
              <p:nvPr/>
            </p:nvSpPr>
            <p:spPr>
              <a:xfrm>
                <a:off x="250606" y="9621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7" name="Circle"/>
              <p:cNvSpPr/>
              <p:nvPr/>
            </p:nvSpPr>
            <p:spPr>
              <a:xfrm>
                <a:off x="219080" y="136433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8" name="Circle"/>
              <p:cNvSpPr/>
              <p:nvPr/>
            </p:nvSpPr>
            <p:spPr>
              <a:xfrm>
                <a:off x="249386" y="12919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9" name="Circle"/>
              <p:cNvSpPr/>
              <p:nvPr/>
            </p:nvSpPr>
            <p:spPr>
              <a:xfrm>
                <a:off x="272670" y="113919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0" name="Circle"/>
              <p:cNvSpPr/>
              <p:nvPr/>
            </p:nvSpPr>
            <p:spPr>
              <a:xfrm>
                <a:off x="231470" y="107878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1" name="Circle"/>
              <p:cNvSpPr/>
              <p:nvPr/>
            </p:nvSpPr>
            <p:spPr>
              <a:xfrm>
                <a:off x="478217" y="0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2" name="Circle"/>
              <p:cNvSpPr/>
              <p:nvPr/>
            </p:nvSpPr>
            <p:spPr>
              <a:xfrm>
                <a:off x="461279" y="25987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3" name="Circle"/>
              <p:cNvSpPr/>
              <p:nvPr/>
            </p:nvSpPr>
            <p:spPr>
              <a:xfrm>
                <a:off x="509743" y="7914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4" name="Circle"/>
              <p:cNvSpPr/>
              <p:nvPr/>
            </p:nvSpPr>
            <p:spPr>
              <a:xfrm>
                <a:off x="478217" y="4813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5" name="Circle"/>
              <p:cNvSpPr/>
              <p:nvPr/>
            </p:nvSpPr>
            <p:spPr>
              <a:xfrm>
                <a:off x="508522" y="40894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6" name="Circle"/>
              <p:cNvSpPr/>
              <p:nvPr/>
            </p:nvSpPr>
            <p:spPr>
              <a:xfrm>
                <a:off x="531807" y="25618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7" name="Circle"/>
              <p:cNvSpPr/>
              <p:nvPr/>
            </p:nvSpPr>
            <p:spPr>
              <a:xfrm>
                <a:off x="490607" y="1957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8" name="Circle"/>
              <p:cNvSpPr/>
              <p:nvPr/>
            </p:nvSpPr>
            <p:spPr>
              <a:xfrm>
                <a:off x="73270" y="5390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9" name="Circle"/>
              <p:cNvSpPr/>
              <p:nvPr/>
            </p:nvSpPr>
            <p:spPr>
              <a:xfrm>
                <a:off x="56332" y="79889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0" name="Circle"/>
              <p:cNvSpPr/>
              <p:nvPr/>
            </p:nvSpPr>
            <p:spPr>
              <a:xfrm>
                <a:off x="104796" y="61816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1" name="Circle"/>
              <p:cNvSpPr/>
              <p:nvPr/>
            </p:nvSpPr>
            <p:spPr>
              <a:xfrm>
                <a:off x="73270" y="102033"/>
                <a:ext cx="30266" cy="30771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2" name="Circle"/>
              <p:cNvSpPr/>
              <p:nvPr/>
            </p:nvSpPr>
            <p:spPr>
              <a:xfrm>
                <a:off x="103575" y="9479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3" name="Circle"/>
              <p:cNvSpPr/>
              <p:nvPr/>
            </p:nvSpPr>
            <p:spPr>
              <a:xfrm>
                <a:off x="126859" y="79520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4" name="Circle"/>
              <p:cNvSpPr/>
              <p:nvPr/>
            </p:nvSpPr>
            <p:spPr>
              <a:xfrm>
                <a:off x="85660" y="73479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5" name="Circle"/>
              <p:cNvSpPr/>
              <p:nvPr/>
            </p:nvSpPr>
            <p:spPr>
              <a:xfrm>
                <a:off x="117731" y="77967"/>
                <a:ext cx="30266" cy="30771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6" name="Circle"/>
              <p:cNvSpPr/>
              <p:nvPr/>
            </p:nvSpPr>
            <p:spPr>
              <a:xfrm>
                <a:off x="100793" y="10395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7" name="Circle"/>
              <p:cNvSpPr/>
              <p:nvPr/>
            </p:nvSpPr>
            <p:spPr>
              <a:xfrm>
                <a:off x="149257" y="8588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8" name="Circle"/>
              <p:cNvSpPr/>
              <p:nvPr/>
            </p:nvSpPr>
            <p:spPr>
              <a:xfrm>
                <a:off x="117731" y="126100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49" name="Circle"/>
              <p:cNvSpPr/>
              <p:nvPr/>
            </p:nvSpPr>
            <p:spPr>
              <a:xfrm>
                <a:off x="148036" y="118862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0" name="Circle"/>
              <p:cNvSpPr/>
              <p:nvPr/>
            </p:nvSpPr>
            <p:spPr>
              <a:xfrm>
                <a:off x="171320" y="103586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1" name="Circle"/>
              <p:cNvSpPr/>
              <p:nvPr/>
            </p:nvSpPr>
            <p:spPr>
              <a:xfrm>
                <a:off x="130121" y="9754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2" name="Circle"/>
              <p:cNvSpPr/>
              <p:nvPr/>
            </p:nvSpPr>
            <p:spPr>
              <a:xfrm>
                <a:off x="181328" y="87582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3" name="Circle"/>
              <p:cNvSpPr/>
              <p:nvPr/>
            </p:nvSpPr>
            <p:spPr>
              <a:xfrm>
                <a:off x="164389" y="113570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4" name="Circle"/>
              <p:cNvSpPr/>
              <p:nvPr/>
            </p:nvSpPr>
            <p:spPr>
              <a:xfrm>
                <a:off x="212854" y="95497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5" name="Circle"/>
              <p:cNvSpPr/>
              <p:nvPr/>
            </p:nvSpPr>
            <p:spPr>
              <a:xfrm>
                <a:off x="181328" y="135715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6" name="Circle"/>
              <p:cNvSpPr/>
              <p:nvPr/>
            </p:nvSpPr>
            <p:spPr>
              <a:xfrm>
                <a:off x="211633" y="12847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7" name="Circle"/>
              <p:cNvSpPr/>
              <p:nvPr/>
            </p:nvSpPr>
            <p:spPr>
              <a:xfrm>
                <a:off x="234917" y="11320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8" name="Circle"/>
              <p:cNvSpPr/>
              <p:nvPr/>
            </p:nvSpPr>
            <p:spPr>
              <a:xfrm>
                <a:off x="193718" y="107160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59" name="Circle"/>
              <p:cNvSpPr/>
              <p:nvPr/>
            </p:nvSpPr>
            <p:spPr>
              <a:xfrm>
                <a:off x="16938" y="32897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60" name="Circle"/>
              <p:cNvSpPr/>
              <p:nvPr/>
            </p:nvSpPr>
            <p:spPr>
              <a:xfrm>
                <a:off x="0" y="58884"/>
                <a:ext cx="30265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61" name="Circle"/>
              <p:cNvSpPr/>
              <p:nvPr/>
            </p:nvSpPr>
            <p:spPr>
              <a:xfrm>
                <a:off x="48464" y="4081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62" name="Circle"/>
              <p:cNvSpPr/>
              <p:nvPr/>
            </p:nvSpPr>
            <p:spPr>
              <a:xfrm>
                <a:off x="16938" y="81029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63" name="Circle"/>
              <p:cNvSpPr/>
              <p:nvPr/>
            </p:nvSpPr>
            <p:spPr>
              <a:xfrm>
                <a:off x="47243" y="73791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64" name="Circle"/>
              <p:cNvSpPr/>
              <p:nvPr/>
            </p:nvSpPr>
            <p:spPr>
              <a:xfrm>
                <a:off x="70527" y="58515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65" name="Circle"/>
              <p:cNvSpPr/>
              <p:nvPr/>
            </p:nvSpPr>
            <p:spPr>
              <a:xfrm>
                <a:off x="29328" y="52474"/>
                <a:ext cx="30266" cy="30770"/>
              </a:xfrm>
              <a:prstGeom prst="ellipse">
                <a:avLst/>
              </a:prstGeom>
              <a:solidFill>
                <a:srgbClr val="F0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1651000">
                  <a:lnSpc>
                    <a:spcPct val="100000"/>
                  </a:lnSpc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6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723" name="Group"/>
          <p:cNvGrpSpPr/>
          <p:nvPr/>
        </p:nvGrpSpPr>
        <p:grpSpPr>
          <a:xfrm>
            <a:off x="18342746" y="4122484"/>
            <a:ext cx="1658360" cy="1667224"/>
            <a:chOff x="0" y="0"/>
            <a:chExt cx="829178" cy="833611"/>
          </a:xfrm>
        </p:grpSpPr>
        <p:sp>
          <p:nvSpPr>
            <p:cNvPr id="468" name="Circle"/>
            <p:cNvSpPr/>
            <p:nvPr/>
          </p:nvSpPr>
          <p:spPr>
            <a:xfrm>
              <a:off x="535237" y="73300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69" name="Circle"/>
            <p:cNvSpPr/>
            <p:nvPr/>
          </p:nvSpPr>
          <p:spPr>
            <a:xfrm>
              <a:off x="555972" y="68040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0" name="Circle"/>
            <p:cNvSpPr/>
            <p:nvPr/>
          </p:nvSpPr>
          <p:spPr>
            <a:xfrm>
              <a:off x="612158" y="680403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1" name="Circle"/>
            <p:cNvSpPr/>
            <p:nvPr/>
          </p:nvSpPr>
          <p:spPr>
            <a:xfrm>
              <a:off x="580388" y="634358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2" name="Circle"/>
            <p:cNvSpPr/>
            <p:nvPr/>
          </p:nvSpPr>
          <p:spPr>
            <a:xfrm>
              <a:off x="660555" y="68040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3" name="Circle"/>
            <p:cNvSpPr/>
            <p:nvPr/>
          </p:nvSpPr>
          <p:spPr>
            <a:xfrm>
              <a:off x="639344" y="63435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4" name="Circle"/>
            <p:cNvSpPr/>
            <p:nvPr/>
          </p:nvSpPr>
          <p:spPr>
            <a:xfrm>
              <a:off x="580388" y="723296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5" name="Circle"/>
            <p:cNvSpPr/>
            <p:nvPr/>
          </p:nvSpPr>
          <p:spPr>
            <a:xfrm>
              <a:off x="691105" y="63435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6" name="Circle"/>
            <p:cNvSpPr/>
            <p:nvPr/>
          </p:nvSpPr>
          <p:spPr>
            <a:xfrm>
              <a:off x="500220" y="756947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7" name="Circle"/>
            <p:cNvSpPr/>
            <p:nvPr/>
          </p:nvSpPr>
          <p:spPr>
            <a:xfrm>
              <a:off x="612158" y="708322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8" name="Circle"/>
            <p:cNvSpPr/>
            <p:nvPr/>
          </p:nvSpPr>
          <p:spPr>
            <a:xfrm>
              <a:off x="464015" y="77222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9" name="Circle"/>
            <p:cNvSpPr/>
            <p:nvPr/>
          </p:nvSpPr>
          <p:spPr>
            <a:xfrm>
              <a:off x="576922" y="729320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0" name="Circle"/>
            <p:cNvSpPr/>
            <p:nvPr/>
          </p:nvSpPr>
          <p:spPr>
            <a:xfrm>
              <a:off x="420841" y="778019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1" name="Circle"/>
            <p:cNvSpPr/>
            <p:nvPr/>
          </p:nvSpPr>
          <p:spPr>
            <a:xfrm>
              <a:off x="382801" y="778019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2" name="Circle"/>
            <p:cNvSpPr/>
            <p:nvPr/>
          </p:nvSpPr>
          <p:spPr>
            <a:xfrm>
              <a:off x="441510" y="73300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3" name="Circle"/>
            <p:cNvSpPr/>
            <p:nvPr/>
          </p:nvSpPr>
          <p:spPr>
            <a:xfrm>
              <a:off x="510949" y="680403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4" name="Circle"/>
            <p:cNvSpPr/>
            <p:nvPr/>
          </p:nvSpPr>
          <p:spPr>
            <a:xfrm>
              <a:off x="535237" y="634358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5" name="Circle"/>
            <p:cNvSpPr/>
            <p:nvPr/>
          </p:nvSpPr>
          <p:spPr>
            <a:xfrm>
              <a:off x="477825" y="708322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6" name="Circle"/>
            <p:cNvSpPr/>
            <p:nvPr/>
          </p:nvSpPr>
          <p:spPr>
            <a:xfrm>
              <a:off x="611991" y="591918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7" name="Circle"/>
            <p:cNvSpPr/>
            <p:nvPr/>
          </p:nvSpPr>
          <p:spPr>
            <a:xfrm>
              <a:off x="343492" y="77222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8" name="Circle"/>
            <p:cNvSpPr/>
            <p:nvPr/>
          </p:nvSpPr>
          <p:spPr>
            <a:xfrm>
              <a:off x="386806" y="723296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9" name="Circle"/>
            <p:cNvSpPr/>
            <p:nvPr/>
          </p:nvSpPr>
          <p:spPr>
            <a:xfrm>
              <a:off x="421526" y="687551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0" name="Circle"/>
            <p:cNvSpPr/>
            <p:nvPr/>
          </p:nvSpPr>
          <p:spPr>
            <a:xfrm>
              <a:off x="464015" y="658466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1" name="Circle"/>
            <p:cNvSpPr/>
            <p:nvPr/>
          </p:nvSpPr>
          <p:spPr>
            <a:xfrm>
              <a:off x="561671" y="583147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2" name="Circle"/>
            <p:cNvSpPr/>
            <p:nvPr/>
          </p:nvSpPr>
          <p:spPr>
            <a:xfrm>
              <a:off x="332102" y="718490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3" name="Circle"/>
            <p:cNvSpPr/>
            <p:nvPr/>
          </p:nvSpPr>
          <p:spPr>
            <a:xfrm>
              <a:off x="434782" y="519600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4" name="Circle"/>
            <p:cNvSpPr/>
            <p:nvPr/>
          </p:nvSpPr>
          <p:spPr>
            <a:xfrm>
              <a:off x="404165" y="56655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5" name="Circle"/>
            <p:cNvSpPr/>
            <p:nvPr/>
          </p:nvSpPr>
          <p:spPr>
            <a:xfrm>
              <a:off x="491765" y="53389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6" name="Circle"/>
            <p:cNvSpPr/>
            <p:nvPr/>
          </p:nvSpPr>
          <p:spPr>
            <a:xfrm>
              <a:off x="434782" y="606563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7" name="Circle"/>
            <p:cNvSpPr/>
            <p:nvPr/>
          </p:nvSpPr>
          <p:spPr>
            <a:xfrm>
              <a:off x="489559" y="593485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8" name="Circle"/>
            <p:cNvSpPr/>
            <p:nvPr/>
          </p:nvSpPr>
          <p:spPr>
            <a:xfrm>
              <a:off x="531647" y="565886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9" name="Circle"/>
            <p:cNvSpPr/>
            <p:nvPr/>
          </p:nvSpPr>
          <p:spPr>
            <a:xfrm>
              <a:off x="457178" y="554971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0" name="Circle"/>
            <p:cNvSpPr/>
            <p:nvPr/>
          </p:nvSpPr>
          <p:spPr>
            <a:xfrm>
              <a:off x="310368" y="590877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1" name="Circle"/>
            <p:cNvSpPr/>
            <p:nvPr/>
          </p:nvSpPr>
          <p:spPr>
            <a:xfrm>
              <a:off x="279752" y="637830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2" name="Circle"/>
            <p:cNvSpPr/>
            <p:nvPr/>
          </p:nvSpPr>
          <p:spPr>
            <a:xfrm>
              <a:off x="367352" y="605176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3" name="Circle"/>
            <p:cNvSpPr/>
            <p:nvPr/>
          </p:nvSpPr>
          <p:spPr>
            <a:xfrm>
              <a:off x="310368" y="677840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4" name="Circle"/>
            <p:cNvSpPr/>
            <p:nvPr/>
          </p:nvSpPr>
          <p:spPr>
            <a:xfrm>
              <a:off x="365146" y="664762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5" name="Circle"/>
            <p:cNvSpPr/>
            <p:nvPr/>
          </p:nvSpPr>
          <p:spPr>
            <a:xfrm>
              <a:off x="407233" y="63716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6" name="Circle"/>
            <p:cNvSpPr/>
            <p:nvPr/>
          </p:nvSpPr>
          <p:spPr>
            <a:xfrm>
              <a:off x="332764" y="62624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7" name="Circle"/>
            <p:cNvSpPr/>
            <p:nvPr/>
          </p:nvSpPr>
          <p:spPr>
            <a:xfrm>
              <a:off x="300402" y="334112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8" name="Circle"/>
            <p:cNvSpPr/>
            <p:nvPr/>
          </p:nvSpPr>
          <p:spPr>
            <a:xfrm>
              <a:off x="269786" y="381065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9" name="Circle"/>
            <p:cNvSpPr/>
            <p:nvPr/>
          </p:nvSpPr>
          <p:spPr>
            <a:xfrm>
              <a:off x="357386" y="348412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0" name="Circle"/>
            <p:cNvSpPr/>
            <p:nvPr/>
          </p:nvSpPr>
          <p:spPr>
            <a:xfrm>
              <a:off x="300402" y="421075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1" name="Circle"/>
            <p:cNvSpPr/>
            <p:nvPr/>
          </p:nvSpPr>
          <p:spPr>
            <a:xfrm>
              <a:off x="355180" y="407997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2" name="Circle"/>
            <p:cNvSpPr/>
            <p:nvPr/>
          </p:nvSpPr>
          <p:spPr>
            <a:xfrm>
              <a:off x="397267" y="38039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3" name="Circle"/>
            <p:cNvSpPr/>
            <p:nvPr/>
          </p:nvSpPr>
          <p:spPr>
            <a:xfrm>
              <a:off x="322798" y="369483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4" name="Circle"/>
            <p:cNvSpPr/>
            <p:nvPr/>
          </p:nvSpPr>
          <p:spPr>
            <a:xfrm>
              <a:off x="357386" y="392020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5" name="Circle"/>
            <p:cNvSpPr/>
            <p:nvPr/>
          </p:nvSpPr>
          <p:spPr>
            <a:xfrm>
              <a:off x="326770" y="438973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6" name="Circle"/>
            <p:cNvSpPr/>
            <p:nvPr/>
          </p:nvSpPr>
          <p:spPr>
            <a:xfrm>
              <a:off x="414370" y="406320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7" name="Circle"/>
            <p:cNvSpPr/>
            <p:nvPr/>
          </p:nvSpPr>
          <p:spPr>
            <a:xfrm>
              <a:off x="357386" y="478983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8" name="Circle"/>
            <p:cNvSpPr/>
            <p:nvPr/>
          </p:nvSpPr>
          <p:spPr>
            <a:xfrm>
              <a:off x="412164" y="465905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19" name="Circle"/>
            <p:cNvSpPr/>
            <p:nvPr/>
          </p:nvSpPr>
          <p:spPr>
            <a:xfrm>
              <a:off x="454251" y="438306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0" name="Circle"/>
            <p:cNvSpPr/>
            <p:nvPr/>
          </p:nvSpPr>
          <p:spPr>
            <a:xfrm>
              <a:off x="379781" y="427391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1" name="Circle"/>
            <p:cNvSpPr/>
            <p:nvPr/>
          </p:nvSpPr>
          <p:spPr>
            <a:xfrm>
              <a:off x="185449" y="408861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2" name="Circle"/>
            <p:cNvSpPr/>
            <p:nvPr/>
          </p:nvSpPr>
          <p:spPr>
            <a:xfrm>
              <a:off x="154833" y="455813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3" name="Circle"/>
            <p:cNvSpPr/>
            <p:nvPr/>
          </p:nvSpPr>
          <p:spPr>
            <a:xfrm>
              <a:off x="242433" y="423160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4" name="Circle"/>
            <p:cNvSpPr/>
            <p:nvPr/>
          </p:nvSpPr>
          <p:spPr>
            <a:xfrm>
              <a:off x="185449" y="49582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5" name="Circle"/>
            <p:cNvSpPr/>
            <p:nvPr/>
          </p:nvSpPr>
          <p:spPr>
            <a:xfrm>
              <a:off x="240228" y="482746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6" name="Circle"/>
            <p:cNvSpPr/>
            <p:nvPr/>
          </p:nvSpPr>
          <p:spPr>
            <a:xfrm>
              <a:off x="266614" y="438306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7" name="Circle"/>
            <p:cNvSpPr/>
            <p:nvPr/>
          </p:nvSpPr>
          <p:spPr>
            <a:xfrm>
              <a:off x="207845" y="444232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8" name="Circle"/>
            <p:cNvSpPr/>
            <p:nvPr/>
          </p:nvSpPr>
          <p:spPr>
            <a:xfrm>
              <a:off x="296706" y="477160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9" name="Circle"/>
            <p:cNvSpPr/>
            <p:nvPr/>
          </p:nvSpPr>
          <p:spPr>
            <a:xfrm>
              <a:off x="266090" y="524112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0" name="Circle"/>
            <p:cNvSpPr/>
            <p:nvPr/>
          </p:nvSpPr>
          <p:spPr>
            <a:xfrm>
              <a:off x="353690" y="49145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1" name="Circle"/>
            <p:cNvSpPr/>
            <p:nvPr/>
          </p:nvSpPr>
          <p:spPr>
            <a:xfrm>
              <a:off x="296706" y="564122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2" name="Circle"/>
            <p:cNvSpPr/>
            <p:nvPr/>
          </p:nvSpPr>
          <p:spPr>
            <a:xfrm>
              <a:off x="351484" y="551045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3" name="Circle"/>
            <p:cNvSpPr/>
            <p:nvPr/>
          </p:nvSpPr>
          <p:spPr>
            <a:xfrm>
              <a:off x="393572" y="523445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4" name="Circle"/>
            <p:cNvSpPr/>
            <p:nvPr/>
          </p:nvSpPr>
          <p:spPr>
            <a:xfrm>
              <a:off x="319102" y="512531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5" name="Circle"/>
            <p:cNvSpPr/>
            <p:nvPr/>
          </p:nvSpPr>
          <p:spPr>
            <a:xfrm>
              <a:off x="162375" y="296130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6" name="Circle"/>
            <p:cNvSpPr/>
            <p:nvPr/>
          </p:nvSpPr>
          <p:spPr>
            <a:xfrm>
              <a:off x="131759" y="343083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7" name="Circle"/>
            <p:cNvSpPr/>
            <p:nvPr/>
          </p:nvSpPr>
          <p:spPr>
            <a:xfrm>
              <a:off x="219359" y="310429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8" name="Circle"/>
            <p:cNvSpPr/>
            <p:nvPr/>
          </p:nvSpPr>
          <p:spPr>
            <a:xfrm>
              <a:off x="162375" y="383092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9" name="Circle"/>
            <p:cNvSpPr/>
            <p:nvPr/>
          </p:nvSpPr>
          <p:spPr>
            <a:xfrm>
              <a:off x="217153" y="370015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0" name="Circle"/>
            <p:cNvSpPr/>
            <p:nvPr/>
          </p:nvSpPr>
          <p:spPr>
            <a:xfrm>
              <a:off x="259240" y="342416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1" name="Circle"/>
            <p:cNvSpPr/>
            <p:nvPr/>
          </p:nvSpPr>
          <p:spPr>
            <a:xfrm>
              <a:off x="184770" y="331501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2" name="Circle"/>
            <p:cNvSpPr/>
            <p:nvPr/>
          </p:nvSpPr>
          <p:spPr>
            <a:xfrm>
              <a:off x="72923" y="534127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3" name="Circle"/>
            <p:cNvSpPr/>
            <p:nvPr/>
          </p:nvSpPr>
          <p:spPr>
            <a:xfrm>
              <a:off x="42306" y="581080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4" name="Circle"/>
            <p:cNvSpPr/>
            <p:nvPr/>
          </p:nvSpPr>
          <p:spPr>
            <a:xfrm>
              <a:off x="129906" y="548427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5" name="Circle"/>
            <p:cNvSpPr/>
            <p:nvPr/>
          </p:nvSpPr>
          <p:spPr>
            <a:xfrm>
              <a:off x="72923" y="621090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6" name="Circle"/>
            <p:cNvSpPr/>
            <p:nvPr/>
          </p:nvSpPr>
          <p:spPr>
            <a:xfrm>
              <a:off x="169787" y="58041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7" name="Circle"/>
            <p:cNvSpPr/>
            <p:nvPr/>
          </p:nvSpPr>
          <p:spPr>
            <a:xfrm>
              <a:off x="95318" y="569499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8" name="Circle"/>
            <p:cNvSpPr/>
            <p:nvPr/>
          </p:nvSpPr>
          <p:spPr>
            <a:xfrm>
              <a:off x="129906" y="592036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49" name="Circle"/>
            <p:cNvSpPr/>
            <p:nvPr/>
          </p:nvSpPr>
          <p:spPr>
            <a:xfrm>
              <a:off x="99290" y="63898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0" name="Circle"/>
            <p:cNvSpPr/>
            <p:nvPr/>
          </p:nvSpPr>
          <p:spPr>
            <a:xfrm>
              <a:off x="186890" y="606335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1" name="Circle"/>
            <p:cNvSpPr/>
            <p:nvPr/>
          </p:nvSpPr>
          <p:spPr>
            <a:xfrm>
              <a:off x="129906" y="678998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2" name="Circle"/>
            <p:cNvSpPr/>
            <p:nvPr/>
          </p:nvSpPr>
          <p:spPr>
            <a:xfrm>
              <a:off x="184684" y="665920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3" name="Circle"/>
            <p:cNvSpPr/>
            <p:nvPr/>
          </p:nvSpPr>
          <p:spPr>
            <a:xfrm>
              <a:off x="226771" y="638321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4" name="Circle"/>
            <p:cNvSpPr/>
            <p:nvPr/>
          </p:nvSpPr>
          <p:spPr>
            <a:xfrm>
              <a:off x="152302" y="627406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5" name="Circle"/>
            <p:cNvSpPr/>
            <p:nvPr/>
          </p:nvSpPr>
          <p:spPr>
            <a:xfrm>
              <a:off x="258583" y="672387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6" name="Circle"/>
            <p:cNvSpPr/>
            <p:nvPr/>
          </p:nvSpPr>
          <p:spPr>
            <a:xfrm>
              <a:off x="227967" y="71933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7" name="Circle"/>
            <p:cNvSpPr/>
            <p:nvPr/>
          </p:nvSpPr>
          <p:spPr>
            <a:xfrm>
              <a:off x="315567" y="686686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8" name="Circle"/>
            <p:cNvSpPr/>
            <p:nvPr/>
          </p:nvSpPr>
          <p:spPr>
            <a:xfrm>
              <a:off x="258583" y="75934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59" name="Circle"/>
            <p:cNvSpPr/>
            <p:nvPr/>
          </p:nvSpPr>
          <p:spPr>
            <a:xfrm>
              <a:off x="313361" y="746272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0" name="Circle"/>
            <p:cNvSpPr/>
            <p:nvPr/>
          </p:nvSpPr>
          <p:spPr>
            <a:xfrm>
              <a:off x="355448" y="718672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1" name="Circle"/>
            <p:cNvSpPr/>
            <p:nvPr/>
          </p:nvSpPr>
          <p:spPr>
            <a:xfrm>
              <a:off x="280979" y="707758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2" name="Circle"/>
            <p:cNvSpPr/>
            <p:nvPr/>
          </p:nvSpPr>
          <p:spPr>
            <a:xfrm>
              <a:off x="199073" y="519600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3" name="Circle"/>
            <p:cNvSpPr/>
            <p:nvPr/>
          </p:nvSpPr>
          <p:spPr>
            <a:xfrm>
              <a:off x="168457" y="566553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4" name="Circle"/>
            <p:cNvSpPr/>
            <p:nvPr/>
          </p:nvSpPr>
          <p:spPr>
            <a:xfrm>
              <a:off x="256056" y="53389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5" name="Circle"/>
            <p:cNvSpPr/>
            <p:nvPr/>
          </p:nvSpPr>
          <p:spPr>
            <a:xfrm>
              <a:off x="199073" y="606563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6" name="Circle"/>
            <p:cNvSpPr/>
            <p:nvPr/>
          </p:nvSpPr>
          <p:spPr>
            <a:xfrm>
              <a:off x="253851" y="593485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7" name="Circle"/>
            <p:cNvSpPr/>
            <p:nvPr/>
          </p:nvSpPr>
          <p:spPr>
            <a:xfrm>
              <a:off x="295938" y="565886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8" name="Circle"/>
            <p:cNvSpPr/>
            <p:nvPr/>
          </p:nvSpPr>
          <p:spPr>
            <a:xfrm>
              <a:off x="221469" y="554971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9" name="Circle"/>
            <p:cNvSpPr/>
            <p:nvPr/>
          </p:nvSpPr>
          <p:spPr>
            <a:xfrm>
              <a:off x="499479" y="433669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0" name="Circle"/>
            <p:cNvSpPr/>
            <p:nvPr/>
          </p:nvSpPr>
          <p:spPr>
            <a:xfrm>
              <a:off x="468863" y="480621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1" name="Circle"/>
            <p:cNvSpPr/>
            <p:nvPr/>
          </p:nvSpPr>
          <p:spPr>
            <a:xfrm>
              <a:off x="556463" y="447968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2" name="Circle"/>
            <p:cNvSpPr/>
            <p:nvPr/>
          </p:nvSpPr>
          <p:spPr>
            <a:xfrm>
              <a:off x="499479" y="520631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3" name="Circle"/>
            <p:cNvSpPr/>
            <p:nvPr/>
          </p:nvSpPr>
          <p:spPr>
            <a:xfrm>
              <a:off x="554257" y="50755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4" name="Circle"/>
            <p:cNvSpPr/>
            <p:nvPr/>
          </p:nvSpPr>
          <p:spPr>
            <a:xfrm>
              <a:off x="596344" y="479954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5" name="Circle"/>
            <p:cNvSpPr/>
            <p:nvPr/>
          </p:nvSpPr>
          <p:spPr>
            <a:xfrm>
              <a:off x="521874" y="469040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6" name="Circle"/>
            <p:cNvSpPr/>
            <p:nvPr/>
          </p:nvSpPr>
          <p:spPr>
            <a:xfrm>
              <a:off x="619639" y="490418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7" name="Circle"/>
            <p:cNvSpPr/>
            <p:nvPr/>
          </p:nvSpPr>
          <p:spPr>
            <a:xfrm>
              <a:off x="589023" y="537371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8" name="Circle"/>
            <p:cNvSpPr/>
            <p:nvPr/>
          </p:nvSpPr>
          <p:spPr>
            <a:xfrm>
              <a:off x="676624" y="504718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9" name="Circle"/>
            <p:cNvSpPr/>
            <p:nvPr/>
          </p:nvSpPr>
          <p:spPr>
            <a:xfrm>
              <a:off x="619639" y="577381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0" name="Circle"/>
            <p:cNvSpPr/>
            <p:nvPr/>
          </p:nvSpPr>
          <p:spPr>
            <a:xfrm>
              <a:off x="674418" y="564303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1" name="Circle"/>
            <p:cNvSpPr/>
            <p:nvPr/>
          </p:nvSpPr>
          <p:spPr>
            <a:xfrm>
              <a:off x="716505" y="536704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2" name="Circle"/>
            <p:cNvSpPr/>
            <p:nvPr/>
          </p:nvSpPr>
          <p:spPr>
            <a:xfrm>
              <a:off x="642035" y="52578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3" name="Circle"/>
            <p:cNvSpPr/>
            <p:nvPr/>
          </p:nvSpPr>
          <p:spPr>
            <a:xfrm>
              <a:off x="199073" y="648886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4" name="Circle"/>
            <p:cNvSpPr/>
            <p:nvPr/>
          </p:nvSpPr>
          <p:spPr>
            <a:xfrm>
              <a:off x="168457" y="69583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5" name="Circle"/>
            <p:cNvSpPr/>
            <p:nvPr/>
          </p:nvSpPr>
          <p:spPr>
            <a:xfrm>
              <a:off x="256056" y="663185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6" name="Circle"/>
            <p:cNvSpPr/>
            <p:nvPr/>
          </p:nvSpPr>
          <p:spPr>
            <a:xfrm>
              <a:off x="199073" y="735848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7" name="Circle"/>
            <p:cNvSpPr/>
            <p:nvPr/>
          </p:nvSpPr>
          <p:spPr>
            <a:xfrm>
              <a:off x="253851" y="722770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8" name="Circle"/>
            <p:cNvSpPr/>
            <p:nvPr/>
          </p:nvSpPr>
          <p:spPr>
            <a:xfrm>
              <a:off x="295938" y="695171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9" name="Circle"/>
            <p:cNvSpPr/>
            <p:nvPr/>
          </p:nvSpPr>
          <p:spPr>
            <a:xfrm>
              <a:off x="221469" y="684257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0" name="Circle"/>
            <p:cNvSpPr/>
            <p:nvPr/>
          </p:nvSpPr>
          <p:spPr>
            <a:xfrm>
              <a:off x="30616" y="439265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1" name="Circle"/>
            <p:cNvSpPr/>
            <p:nvPr/>
          </p:nvSpPr>
          <p:spPr>
            <a:xfrm>
              <a:off x="0" y="486217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2" name="Circle"/>
            <p:cNvSpPr/>
            <p:nvPr/>
          </p:nvSpPr>
          <p:spPr>
            <a:xfrm>
              <a:off x="87600" y="453564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3" name="Circle"/>
            <p:cNvSpPr/>
            <p:nvPr/>
          </p:nvSpPr>
          <p:spPr>
            <a:xfrm>
              <a:off x="30616" y="526227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4" name="Circle"/>
            <p:cNvSpPr/>
            <p:nvPr/>
          </p:nvSpPr>
          <p:spPr>
            <a:xfrm>
              <a:off x="85394" y="513150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5" name="Circle"/>
            <p:cNvSpPr/>
            <p:nvPr/>
          </p:nvSpPr>
          <p:spPr>
            <a:xfrm>
              <a:off x="127481" y="485550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6" name="Circle"/>
            <p:cNvSpPr/>
            <p:nvPr/>
          </p:nvSpPr>
          <p:spPr>
            <a:xfrm>
              <a:off x="53012" y="474636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7" name="Circle"/>
            <p:cNvSpPr/>
            <p:nvPr/>
          </p:nvSpPr>
          <p:spPr>
            <a:xfrm>
              <a:off x="38158" y="329474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8" name="Circle"/>
            <p:cNvSpPr/>
            <p:nvPr/>
          </p:nvSpPr>
          <p:spPr>
            <a:xfrm>
              <a:off x="7542" y="376426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9" name="Circle"/>
            <p:cNvSpPr/>
            <p:nvPr/>
          </p:nvSpPr>
          <p:spPr>
            <a:xfrm>
              <a:off x="95142" y="34377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0" name="Circle"/>
            <p:cNvSpPr/>
            <p:nvPr/>
          </p:nvSpPr>
          <p:spPr>
            <a:xfrm>
              <a:off x="38158" y="416436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1" name="Circle"/>
            <p:cNvSpPr/>
            <p:nvPr/>
          </p:nvSpPr>
          <p:spPr>
            <a:xfrm>
              <a:off x="92936" y="403359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2" name="Circle"/>
            <p:cNvSpPr/>
            <p:nvPr/>
          </p:nvSpPr>
          <p:spPr>
            <a:xfrm>
              <a:off x="135023" y="375759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3" name="Circle"/>
            <p:cNvSpPr/>
            <p:nvPr/>
          </p:nvSpPr>
          <p:spPr>
            <a:xfrm>
              <a:off x="60554" y="364845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4" name="Circle"/>
            <p:cNvSpPr/>
            <p:nvPr/>
          </p:nvSpPr>
          <p:spPr>
            <a:xfrm>
              <a:off x="670126" y="40935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5" name="Circle"/>
            <p:cNvSpPr/>
            <p:nvPr/>
          </p:nvSpPr>
          <p:spPr>
            <a:xfrm>
              <a:off x="639509" y="456307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6" name="Circle"/>
            <p:cNvSpPr/>
            <p:nvPr/>
          </p:nvSpPr>
          <p:spPr>
            <a:xfrm>
              <a:off x="727110" y="423653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7" name="Circle"/>
            <p:cNvSpPr/>
            <p:nvPr/>
          </p:nvSpPr>
          <p:spPr>
            <a:xfrm>
              <a:off x="670126" y="496316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8" name="Circle"/>
            <p:cNvSpPr/>
            <p:nvPr/>
          </p:nvSpPr>
          <p:spPr>
            <a:xfrm>
              <a:off x="724904" y="483239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9" name="Circle"/>
            <p:cNvSpPr/>
            <p:nvPr/>
          </p:nvSpPr>
          <p:spPr>
            <a:xfrm>
              <a:off x="766991" y="455640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0" name="Circle"/>
            <p:cNvSpPr/>
            <p:nvPr/>
          </p:nvSpPr>
          <p:spPr>
            <a:xfrm>
              <a:off x="692521" y="444725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1" name="Circle"/>
            <p:cNvSpPr/>
            <p:nvPr/>
          </p:nvSpPr>
          <p:spPr>
            <a:xfrm>
              <a:off x="558189" y="333209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2" name="Circle"/>
            <p:cNvSpPr/>
            <p:nvPr/>
          </p:nvSpPr>
          <p:spPr>
            <a:xfrm>
              <a:off x="527572" y="380162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3" name="Circle"/>
            <p:cNvSpPr/>
            <p:nvPr/>
          </p:nvSpPr>
          <p:spPr>
            <a:xfrm>
              <a:off x="615172" y="347509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4" name="Circle"/>
            <p:cNvSpPr/>
            <p:nvPr/>
          </p:nvSpPr>
          <p:spPr>
            <a:xfrm>
              <a:off x="558189" y="420172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5" name="Circle"/>
            <p:cNvSpPr/>
            <p:nvPr/>
          </p:nvSpPr>
          <p:spPr>
            <a:xfrm>
              <a:off x="612967" y="407094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6" name="Circle"/>
            <p:cNvSpPr/>
            <p:nvPr/>
          </p:nvSpPr>
          <p:spPr>
            <a:xfrm>
              <a:off x="655053" y="379495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7" name="Circle"/>
            <p:cNvSpPr/>
            <p:nvPr/>
          </p:nvSpPr>
          <p:spPr>
            <a:xfrm>
              <a:off x="580584" y="368580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8" name="Circle"/>
            <p:cNvSpPr/>
            <p:nvPr/>
          </p:nvSpPr>
          <p:spPr>
            <a:xfrm>
              <a:off x="467096" y="293239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9" name="Circle"/>
            <p:cNvSpPr/>
            <p:nvPr/>
          </p:nvSpPr>
          <p:spPr>
            <a:xfrm>
              <a:off x="436480" y="340192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0" name="Circle"/>
            <p:cNvSpPr/>
            <p:nvPr/>
          </p:nvSpPr>
          <p:spPr>
            <a:xfrm>
              <a:off x="524079" y="307538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1" name="Circle"/>
            <p:cNvSpPr/>
            <p:nvPr/>
          </p:nvSpPr>
          <p:spPr>
            <a:xfrm>
              <a:off x="467096" y="380201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2" name="Circle"/>
            <p:cNvSpPr/>
            <p:nvPr/>
          </p:nvSpPr>
          <p:spPr>
            <a:xfrm>
              <a:off x="521874" y="367124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3" name="Circle"/>
            <p:cNvSpPr/>
            <p:nvPr/>
          </p:nvSpPr>
          <p:spPr>
            <a:xfrm>
              <a:off x="563961" y="339525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4" name="Circle"/>
            <p:cNvSpPr/>
            <p:nvPr/>
          </p:nvSpPr>
          <p:spPr>
            <a:xfrm>
              <a:off x="489492" y="328610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5" name="Circle"/>
            <p:cNvSpPr/>
            <p:nvPr/>
          </p:nvSpPr>
          <p:spPr>
            <a:xfrm>
              <a:off x="35596" y="249758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6" name="Circle"/>
            <p:cNvSpPr/>
            <p:nvPr/>
          </p:nvSpPr>
          <p:spPr>
            <a:xfrm>
              <a:off x="4980" y="296710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7" name="Circle"/>
            <p:cNvSpPr/>
            <p:nvPr/>
          </p:nvSpPr>
          <p:spPr>
            <a:xfrm>
              <a:off x="92579" y="264057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8" name="Circle"/>
            <p:cNvSpPr/>
            <p:nvPr/>
          </p:nvSpPr>
          <p:spPr>
            <a:xfrm>
              <a:off x="35596" y="336720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9" name="Circle"/>
            <p:cNvSpPr/>
            <p:nvPr/>
          </p:nvSpPr>
          <p:spPr>
            <a:xfrm>
              <a:off x="90374" y="323643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0" name="Circle"/>
            <p:cNvSpPr/>
            <p:nvPr/>
          </p:nvSpPr>
          <p:spPr>
            <a:xfrm>
              <a:off x="132460" y="29604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1" name="Circle"/>
            <p:cNvSpPr/>
            <p:nvPr/>
          </p:nvSpPr>
          <p:spPr>
            <a:xfrm>
              <a:off x="57991" y="285129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2" name="Circle"/>
            <p:cNvSpPr/>
            <p:nvPr/>
          </p:nvSpPr>
          <p:spPr>
            <a:xfrm>
              <a:off x="334227" y="228325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3" name="Circle"/>
            <p:cNvSpPr/>
            <p:nvPr/>
          </p:nvSpPr>
          <p:spPr>
            <a:xfrm>
              <a:off x="303611" y="275277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4" name="Circle"/>
            <p:cNvSpPr/>
            <p:nvPr/>
          </p:nvSpPr>
          <p:spPr>
            <a:xfrm>
              <a:off x="391211" y="24262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5" name="Circle"/>
            <p:cNvSpPr/>
            <p:nvPr/>
          </p:nvSpPr>
          <p:spPr>
            <a:xfrm>
              <a:off x="334227" y="315287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6" name="Circle"/>
            <p:cNvSpPr/>
            <p:nvPr/>
          </p:nvSpPr>
          <p:spPr>
            <a:xfrm>
              <a:off x="389006" y="302210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7" name="Circle"/>
            <p:cNvSpPr/>
            <p:nvPr/>
          </p:nvSpPr>
          <p:spPr>
            <a:xfrm>
              <a:off x="431092" y="274610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8" name="Circle"/>
            <p:cNvSpPr/>
            <p:nvPr/>
          </p:nvSpPr>
          <p:spPr>
            <a:xfrm>
              <a:off x="356623" y="263696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9" name="Circle"/>
            <p:cNvSpPr/>
            <p:nvPr/>
          </p:nvSpPr>
          <p:spPr>
            <a:xfrm>
              <a:off x="192991" y="187451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0" name="Circle"/>
            <p:cNvSpPr/>
            <p:nvPr/>
          </p:nvSpPr>
          <p:spPr>
            <a:xfrm>
              <a:off x="162375" y="23440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1" name="Circle"/>
            <p:cNvSpPr/>
            <p:nvPr/>
          </p:nvSpPr>
          <p:spPr>
            <a:xfrm>
              <a:off x="249975" y="201751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2" name="Circle"/>
            <p:cNvSpPr/>
            <p:nvPr/>
          </p:nvSpPr>
          <p:spPr>
            <a:xfrm>
              <a:off x="192991" y="27441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3" name="Circle"/>
            <p:cNvSpPr/>
            <p:nvPr/>
          </p:nvSpPr>
          <p:spPr>
            <a:xfrm>
              <a:off x="247769" y="261337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4" name="Circle"/>
            <p:cNvSpPr/>
            <p:nvPr/>
          </p:nvSpPr>
          <p:spPr>
            <a:xfrm>
              <a:off x="289856" y="233737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5" name="Circle"/>
            <p:cNvSpPr/>
            <p:nvPr/>
          </p:nvSpPr>
          <p:spPr>
            <a:xfrm>
              <a:off x="215387" y="222823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6" name="Circle"/>
            <p:cNvSpPr/>
            <p:nvPr/>
          </p:nvSpPr>
          <p:spPr>
            <a:xfrm>
              <a:off x="92936" y="141332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7" name="Circle"/>
            <p:cNvSpPr/>
            <p:nvPr/>
          </p:nvSpPr>
          <p:spPr>
            <a:xfrm>
              <a:off x="62320" y="188285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8" name="Circle"/>
            <p:cNvSpPr/>
            <p:nvPr/>
          </p:nvSpPr>
          <p:spPr>
            <a:xfrm>
              <a:off x="149920" y="155631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9" name="Circle"/>
            <p:cNvSpPr/>
            <p:nvPr/>
          </p:nvSpPr>
          <p:spPr>
            <a:xfrm>
              <a:off x="92936" y="22829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0" name="Circle"/>
            <p:cNvSpPr/>
            <p:nvPr/>
          </p:nvSpPr>
          <p:spPr>
            <a:xfrm>
              <a:off x="147714" y="215217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1" name="Circle"/>
            <p:cNvSpPr/>
            <p:nvPr/>
          </p:nvSpPr>
          <p:spPr>
            <a:xfrm>
              <a:off x="189802" y="187618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2" name="Circle"/>
            <p:cNvSpPr/>
            <p:nvPr/>
          </p:nvSpPr>
          <p:spPr>
            <a:xfrm>
              <a:off x="115332" y="176703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3" name="Circle"/>
            <p:cNvSpPr/>
            <p:nvPr/>
          </p:nvSpPr>
          <p:spPr>
            <a:xfrm>
              <a:off x="627158" y="51821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4" name="Circle"/>
            <p:cNvSpPr/>
            <p:nvPr/>
          </p:nvSpPr>
          <p:spPr>
            <a:xfrm>
              <a:off x="596542" y="565167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5" name="Circle"/>
            <p:cNvSpPr/>
            <p:nvPr/>
          </p:nvSpPr>
          <p:spPr>
            <a:xfrm>
              <a:off x="684143" y="532513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6" name="Circle"/>
            <p:cNvSpPr/>
            <p:nvPr/>
          </p:nvSpPr>
          <p:spPr>
            <a:xfrm>
              <a:off x="627158" y="605176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7" name="Circle"/>
            <p:cNvSpPr/>
            <p:nvPr/>
          </p:nvSpPr>
          <p:spPr>
            <a:xfrm>
              <a:off x="681936" y="59209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8" name="Circle"/>
            <p:cNvSpPr/>
            <p:nvPr/>
          </p:nvSpPr>
          <p:spPr>
            <a:xfrm>
              <a:off x="724023" y="564500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9" name="Circle"/>
            <p:cNvSpPr/>
            <p:nvPr/>
          </p:nvSpPr>
          <p:spPr>
            <a:xfrm>
              <a:off x="649554" y="553585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0" name="Circle"/>
            <p:cNvSpPr/>
            <p:nvPr/>
          </p:nvSpPr>
          <p:spPr>
            <a:xfrm>
              <a:off x="658995" y="23365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1" name="Circle"/>
            <p:cNvSpPr/>
            <p:nvPr/>
          </p:nvSpPr>
          <p:spPr>
            <a:xfrm>
              <a:off x="628379" y="280606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2" name="Circle"/>
            <p:cNvSpPr/>
            <p:nvPr/>
          </p:nvSpPr>
          <p:spPr>
            <a:xfrm>
              <a:off x="715979" y="247952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3" name="Circle"/>
            <p:cNvSpPr/>
            <p:nvPr/>
          </p:nvSpPr>
          <p:spPr>
            <a:xfrm>
              <a:off x="658995" y="320615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4" name="Circle"/>
            <p:cNvSpPr/>
            <p:nvPr/>
          </p:nvSpPr>
          <p:spPr>
            <a:xfrm>
              <a:off x="713773" y="307538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5" name="Circle"/>
            <p:cNvSpPr/>
            <p:nvPr/>
          </p:nvSpPr>
          <p:spPr>
            <a:xfrm>
              <a:off x="755861" y="279939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6" name="Circle"/>
            <p:cNvSpPr/>
            <p:nvPr/>
          </p:nvSpPr>
          <p:spPr>
            <a:xfrm>
              <a:off x="681391" y="26902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7" name="Circle"/>
            <p:cNvSpPr/>
            <p:nvPr/>
          </p:nvSpPr>
          <p:spPr>
            <a:xfrm>
              <a:off x="518555" y="18484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8" name="Circle"/>
            <p:cNvSpPr/>
            <p:nvPr/>
          </p:nvSpPr>
          <p:spPr>
            <a:xfrm>
              <a:off x="487939" y="231796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9" name="Circle"/>
            <p:cNvSpPr/>
            <p:nvPr/>
          </p:nvSpPr>
          <p:spPr>
            <a:xfrm>
              <a:off x="575539" y="199143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0" name="Circle"/>
            <p:cNvSpPr/>
            <p:nvPr/>
          </p:nvSpPr>
          <p:spPr>
            <a:xfrm>
              <a:off x="518555" y="271806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1" name="Circle"/>
            <p:cNvSpPr/>
            <p:nvPr/>
          </p:nvSpPr>
          <p:spPr>
            <a:xfrm>
              <a:off x="573333" y="258728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2" name="Circle"/>
            <p:cNvSpPr/>
            <p:nvPr/>
          </p:nvSpPr>
          <p:spPr>
            <a:xfrm>
              <a:off x="615420" y="231129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3" name="Circle"/>
            <p:cNvSpPr/>
            <p:nvPr/>
          </p:nvSpPr>
          <p:spPr>
            <a:xfrm>
              <a:off x="540951" y="220214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4" name="Circle"/>
            <p:cNvSpPr/>
            <p:nvPr/>
          </p:nvSpPr>
          <p:spPr>
            <a:xfrm>
              <a:off x="368336" y="119646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5" name="Circle"/>
            <p:cNvSpPr/>
            <p:nvPr/>
          </p:nvSpPr>
          <p:spPr>
            <a:xfrm>
              <a:off x="337720" y="166599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6" name="Circle"/>
            <p:cNvSpPr/>
            <p:nvPr/>
          </p:nvSpPr>
          <p:spPr>
            <a:xfrm>
              <a:off x="425320" y="133945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7" name="Circle"/>
            <p:cNvSpPr/>
            <p:nvPr/>
          </p:nvSpPr>
          <p:spPr>
            <a:xfrm>
              <a:off x="368336" y="206608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8" name="Circle"/>
            <p:cNvSpPr/>
            <p:nvPr/>
          </p:nvSpPr>
          <p:spPr>
            <a:xfrm>
              <a:off x="423114" y="193531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9" name="Circle"/>
            <p:cNvSpPr/>
            <p:nvPr/>
          </p:nvSpPr>
          <p:spPr>
            <a:xfrm>
              <a:off x="465201" y="165932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0" name="Circle"/>
            <p:cNvSpPr/>
            <p:nvPr/>
          </p:nvSpPr>
          <p:spPr>
            <a:xfrm>
              <a:off x="390732" y="155017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1" name="Circle"/>
            <p:cNvSpPr/>
            <p:nvPr/>
          </p:nvSpPr>
          <p:spPr>
            <a:xfrm>
              <a:off x="227756" y="7269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2" name="Circle"/>
            <p:cNvSpPr/>
            <p:nvPr/>
          </p:nvSpPr>
          <p:spPr>
            <a:xfrm>
              <a:off x="197140" y="119646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3" name="Circle"/>
            <p:cNvSpPr/>
            <p:nvPr/>
          </p:nvSpPr>
          <p:spPr>
            <a:xfrm>
              <a:off x="284740" y="86993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4" name="Circle"/>
            <p:cNvSpPr/>
            <p:nvPr/>
          </p:nvSpPr>
          <p:spPr>
            <a:xfrm>
              <a:off x="227756" y="159656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5" name="Circle"/>
            <p:cNvSpPr/>
            <p:nvPr/>
          </p:nvSpPr>
          <p:spPr>
            <a:xfrm>
              <a:off x="282534" y="14657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6" name="Circle"/>
            <p:cNvSpPr/>
            <p:nvPr/>
          </p:nvSpPr>
          <p:spPr>
            <a:xfrm>
              <a:off x="324621" y="11897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7" name="Circle"/>
            <p:cNvSpPr/>
            <p:nvPr/>
          </p:nvSpPr>
          <p:spPr>
            <a:xfrm>
              <a:off x="250152" y="10806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8" name="Circle"/>
            <p:cNvSpPr/>
            <p:nvPr/>
          </p:nvSpPr>
          <p:spPr>
            <a:xfrm>
              <a:off x="503923" y="40873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9" name="Circle"/>
            <p:cNvSpPr/>
            <p:nvPr/>
          </p:nvSpPr>
          <p:spPr>
            <a:xfrm>
              <a:off x="473307" y="87826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0" name="Circle"/>
            <p:cNvSpPr/>
            <p:nvPr/>
          </p:nvSpPr>
          <p:spPr>
            <a:xfrm>
              <a:off x="560907" y="55172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1" name="Circle"/>
            <p:cNvSpPr/>
            <p:nvPr/>
          </p:nvSpPr>
          <p:spPr>
            <a:xfrm>
              <a:off x="503923" y="127835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2" name="Circle"/>
            <p:cNvSpPr/>
            <p:nvPr/>
          </p:nvSpPr>
          <p:spPr>
            <a:xfrm>
              <a:off x="558701" y="11475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3" name="Circle"/>
            <p:cNvSpPr/>
            <p:nvPr/>
          </p:nvSpPr>
          <p:spPr>
            <a:xfrm>
              <a:off x="600788" y="87159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4" name="Circle"/>
            <p:cNvSpPr/>
            <p:nvPr/>
          </p:nvSpPr>
          <p:spPr>
            <a:xfrm>
              <a:off x="526319" y="7624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5" name="Circle"/>
            <p:cNvSpPr/>
            <p:nvPr/>
          </p:nvSpPr>
          <p:spPr>
            <a:xfrm>
              <a:off x="602960" y="113567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6" name="Circle"/>
            <p:cNvSpPr/>
            <p:nvPr/>
          </p:nvSpPr>
          <p:spPr>
            <a:xfrm>
              <a:off x="572343" y="16051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7" name="Circle"/>
            <p:cNvSpPr/>
            <p:nvPr/>
          </p:nvSpPr>
          <p:spPr>
            <a:xfrm>
              <a:off x="659944" y="127866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8" name="Circle"/>
            <p:cNvSpPr/>
            <p:nvPr/>
          </p:nvSpPr>
          <p:spPr>
            <a:xfrm>
              <a:off x="602960" y="200529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99" name="Circle"/>
            <p:cNvSpPr/>
            <p:nvPr/>
          </p:nvSpPr>
          <p:spPr>
            <a:xfrm>
              <a:off x="657738" y="187451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0" name="Circle"/>
            <p:cNvSpPr/>
            <p:nvPr/>
          </p:nvSpPr>
          <p:spPr>
            <a:xfrm>
              <a:off x="699825" y="159852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1" name="Circle"/>
            <p:cNvSpPr/>
            <p:nvPr/>
          </p:nvSpPr>
          <p:spPr>
            <a:xfrm>
              <a:off x="625355" y="148938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2" name="Circle"/>
            <p:cNvSpPr/>
            <p:nvPr/>
          </p:nvSpPr>
          <p:spPr>
            <a:xfrm>
              <a:off x="677608" y="323926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3" name="Circle"/>
            <p:cNvSpPr/>
            <p:nvPr/>
          </p:nvSpPr>
          <p:spPr>
            <a:xfrm>
              <a:off x="646992" y="370878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4" name="Circle"/>
            <p:cNvSpPr/>
            <p:nvPr/>
          </p:nvSpPr>
          <p:spPr>
            <a:xfrm>
              <a:off x="734592" y="338225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5" name="Circle"/>
            <p:cNvSpPr/>
            <p:nvPr/>
          </p:nvSpPr>
          <p:spPr>
            <a:xfrm>
              <a:off x="677608" y="410888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6" name="Circle"/>
            <p:cNvSpPr/>
            <p:nvPr/>
          </p:nvSpPr>
          <p:spPr>
            <a:xfrm>
              <a:off x="732386" y="397811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7" name="Circle"/>
            <p:cNvSpPr/>
            <p:nvPr/>
          </p:nvSpPr>
          <p:spPr>
            <a:xfrm>
              <a:off x="774474" y="370212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8" name="Circle"/>
            <p:cNvSpPr/>
            <p:nvPr/>
          </p:nvSpPr>
          <p:spPr>
            <a:xfrm>
              <a:off x="700004" y="359297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9" name="Circle"/>
            <p:cNvSpPr/>
            <p:nvPr/>
          </p:nvSpPr>
          <p:spPr>
            <a:xfrm>
              <a:off x="357386" y="0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0" name="Circle"/>
            <p:cNvSpPr/>
            <p:nvPr/>
          </p:nvSpPr>
          <p:spPr>
            <a:xfrm>
              <a:off x="326770" y="46952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1" name="Circle"/>
            <p:cNvSpPr/>
            <p:nvPr/>
          </p:nvSpPr>
          <p:spPr>
            <a:xfrm>
              <a:off x="414370" y="14299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2" name="Circle"/>
            <p:cNvSpPr/>
            <p:nvPr/>
          </p:nvSpPr>
          <p:spPr>
            <a:xfrm>
              <a:off x="357386" y="86962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3" name="Circle"/>
            <p:cNvSpPr/>
            <p:nvPr/>
          </p:nvSpPr>
          <p:spPr>
            <a:xfrm>
              <a:off x="412164" y="73884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4" name="Circle"/>
            <p:cNvSpPr/>
            <p:nvPr/>
          </p:nvSpPr>
          <p:spPr>
            <a:xfrm>
              <a:off x="454251" y="46285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5" name="Circle"/>
            <p:cNvSpPr/>
            <p:nvPr/>
          </p:nvSpPr>
          <p:spPr>
            <a:xfrm>
              <a:off x="379781" y="35371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6" name="Circle"/>
            <p:cNvSpPr/>
            <p:nvPr/>
          </p:nvSpPr>
          <p:spPr>
            <a:xfrm>
              <a:off x="165948" y="66597"/>
              <a:ext cx="54706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7" name="Circle"/>
            <p:cNvSpPr/>
            <p:nvPr/>
          </p:nvSpPr>
          <p:spPr>
            <a:xfrm>
              <a:off x="135332" y="11354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8" name="Circle"/>
            <p:cNvSpPr/>
            <p:nvPr/>
          </p:nvSpPr>
          <p:spPr>
            <a:xfrm>
              <a:off x="222932" y="80896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9" name="Circle"/>
            <p:cNvSpPr/>
            <p:nvPr/>
          </p:nvSpPr>
          <p:spPr>
            <a:xfrm>
              <a:off x="165948" y="153559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20" name="Circle"/>
            <p:cNvSpPr/>
            <p:nvPr/>
          </p:nvSpPr>
          <p:spPr>
            <a:xfrm>
              <a:off x="220726" y="140482"/>
              <a:ext cx="54706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21" name="Circle"/>
            <p:cNvSpPr/>
            <p:nvPr/>
          </p:nvSpPr>
          <p:spPr>
            <a:xfrm>
              <a:off x="262813" y="112883"/>
              <a:ext cx="54705" cy="55592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22" name="Circle"/>
            <p:cNvSpPr/>
            <p:nvPr/>
          </p:nvSpPr>
          <p:spPr>
            <a:xfrm>
              <a:off x="188344" y="101968"/>
              <a:ext cx="54705" cy="55593"/>
            </a:xfrm>
            <a:prstGeom prst="ellipse">
              <a:avLst/>
            </a:prstGeom>
            <a:solidFill>
              <a:srgbClr val="F0EFEB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algn="ctr" defTabSz="1651000">
                <a:lnSpc>
                  <a:spcPct val="100000"/>
                </a:lnSpc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724" name="Furno kiln…"/>
          <p:cNvSpPr txBox="1"/>
          <p:nvPr/>
        </p:nvSpPr>
        <p:spPr>
          <a:xfrm>
            <a:off x="16038800" y="3940096"/>
            <a:ext cx="2066728" cy="2025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algn="r" defTabSz="4876676"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Furno kiln </a:t>
            </a:r>
          </a:p>
          <a:p>
            <a:pPr algn="r" defTabSz="4876676"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cross section highlighting maximum material-to- gas contact </a:t>
            </a:r>
          </a:p>
        </p:txBody>
      </p:sp>
      <p:sp>
        <p:nvSpPr>
          <p:cNvPr id="725" name="1800m2/m3 material to gas contact"/>
          <p:cNvSpPr txBox="1"/>
          <p:nvPr/>
        </p:nvSpPr>
        <p:spPr>
          <a:xfrm>
            <a:off x="15802771" y="3096801"/>
            <a:ext cx="4064598" cy="5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algn="r" defTabSz="4876676">
              <a:defRPr sz="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1800m</a:t>
            </a:r>
            <a:r>
              <a:rPr sz="1800" baseline="31999">
                <a:solidFill>
                  <a:srgbClr val="1A2F2C"/>
                </a:solidFill>
                <a:latin typeface="Avenir Book"/>
                <a:sym typeface="Avenir Book"/>
              </a:rPr>
              <a:t>2</a:t>
            </a: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/m</a:t>
            </a:r>
            <a:r>
              <a:rPr sz="1800" baseline="31999">
                <a:solidFill>
                  <a:srgbClr val="1A2F2C"/>
                </a:solidFill>
                <a:latin typeface="Avenir Book"/>
                <a:sym typeface="Avenir Book"/>
              </a:rPr>
              <a:t>3</a:t>
            </a:r>
            <a:r>
              <a:rPr sz="1800">
                <a:solidFill>
                  <a:srgbClr val="1A2F2C"/>
                </a:solidFill>
                <a:latin typeface="Avenir Book"/>
                <a:sym typeface="Avenir Book"/>
              </a:rPr>
              <a:t> material to gas contact </a:t>
            </a:r>
          </a:p>
        </p:txBody>
      </p:sp>
      <p:sp>
        <p:nvSpPr>
          <p:cNvPr id="726" name="FURNO"/>
          <p:cNvSpPr txBox="1"/>
          <p:nvPr/>
        </p:nvSpPr>
        <p:spPr>
          <a:xfrm>
            <a:off x="17219338" y="2644875"/>
            <a:ext cx="1286056" cy="600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r" defTabSz="2438338">
              <a:lnSpc>
                <a:spcPct val="110000"/>
              </a:lnSpc>
              <a:defRPr sz="1200">
                <a:solidFill>
                  <a:srgbClr val="1A2F2C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defTabSz="4876676"/>
            <a:r>
              <a:rPr sz="2400"/>
              <a:t>FURNO</a:t>
            </a:r>
          </a:p>
        </p:txBody>
      </p:sp>
      <p:sp>
        <p:nvSpPr>
          <p:cNvPr id="765" name="Line"/>
          <p:cNvSpPr/>
          <p:nvPr/>
        </p:nvSpPr>
        <p:spPr>
          <a:xfrm>
            <a:off x="3985279" y="4331694"/>
            <a:ext cx="2" cy="1066728"/>
          </a:xfrm>
          <a:prstGeom prst="line">
            <a:avLst/>
          </a:prstGeom>
          <a:ln w="25400">
            <a:solidFill>
              <a:srgbClr val="821845"/>
            </a:solidFill>
            <a:miter lim="400000"/>
            <a:tailEnd type="arrow"/>
          </a:ln>
        </p:spPr>
        <p:txBody>
          <a:bodyPr lIns="101600" tIns="101600" rIns="101600" bIns="101600" anchor="ctr"/>
          <a:lstStyle/>
          <a:p>
            <a:pPr defTabSz="4876676">
              <a:defRPr sz="16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3200">
              <a:latin typeface="Helvetica"/>
              <a:sym typeface="Helvetica"/>
            </a:endParaRPr>
          </a:p>
        </p:txBody>
      </p:sp>
      <p:sp>
        <p:nvSpPr>
          <p:cNvPr id="766" name="Line"/>
          <p:cNvSpPr/>
          <p:nvPr/>
        </p:nvSpPr>
        <p:spPr>
          <a:xfrm flipV="1">
            <a:off x="5012435" y="4554852"/>
            <a:ext cx="2" cy="1066728"/>
          </a:xfrm>
          <a:prstGeom prst="line">
            <a:avLst/>
          </a:prstGeom>
          <a:ln w="25400">
            <a:solidFill>
              <a:srgbClr val="EF853F"/>
            </a:solidFill>
            <a:miter lim="400000"/>
            <a:tailEnd type="arrow"/>
          </a:ln>
        </p:spPr>
        <p:txBody>
          <a:bodyPr lIns="101600" tIns="101600" rIns="101600" bIns="101600" anchor="ctr"/>
          <a:lstStyle/>
          <a:p>
            <a:pPr defTabSz="4876676">
              <a:defRPr sz="16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3200">
              <a:latin typeface="Helvetica"/>
              <a:sym typeface="Helvetica"/>
            </a:endParaRPr>
          </a:p>
        </p:txBody>
      </p:sp>
      <p:grpSp>
        <p:nvGrpSpPr>
          <p:cNvPr id="777" name="Group"/>
          <p:cNvGrpSpPr/>
          <p:nvPr/>
        </p:nvGrpSpPr>
        <p:grpSpPr>
          <a:xfrm>
            <a:off x="20151751" y="10968999"/>
            <a:ext cx="3771481" cy="625666"/>
            <a:chOff x="0" y="0"/>
            <a:chExt cx="1885738" cy="625666"/>
          </a:xfrm>
        </p:grpSpPr>
        <p:sp>
          <p:nvSpPr>
            <p:cNvPr id="773" name="Line"/>
            <p:cNvSpPr/>
            <p:nvPr/>
          </p:nvSpPr>
          <p:spPr>
            <a:xfrm>
              <a:off x="5401" y="146050"/>
              <a:ext cx="692239" cy="0"/>
            </a:xfrm>
            <a:prstGeom prst="line">
              <a:avLst/>
            </a:prstGeom>
            <a:noFill/>
            <a:ln w="25400" cap="flat">
              <a:solidFill>
                <a:srgbClr val="821845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defTabSz="4876676">
                <a:defRPr sz="16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Helvetica"/>
                <a:sym typeface="Helvetica"/>
              </a:endParaRPr>
            </a:p>
          </p:txBody>
        </p:sp>
        <p:sp>
          <p:nvSpPr>
            <p:cNvPr id="774" name="Line"/>
            <p:cNvSpPr/>
            <p:nvPr/>
          </p:nvSpPr>
          <p:spPr>
            <a:xfrm>
              <a:off x="0" y="497635"/>
              <a:ext cx="692238" cy="1"/>
            </a:xfrm>
            <a:prstGeom prst="line">
              <a:avLst/>
            </a:prstGeom>
            <a:noFill/>
            <a:ln w="25400" cap="flat">
              <a:solidFill>
                <a:srgbClr val="EF853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defTabSz="4876676">
                <a:defRPr sz="16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Helvetica"/>
                <a:sym typeface="Helvetica"/>
              </a:endParaRPr>
            </a:p>
          </p:txBody>
        </p:sp>
        <p:sp>
          <p:nvSpPr>
            <p:cNvPr id="775" name="Material flow"/>
            <p:cNvSpPr txBox="1"/>
            <p:nvPr/>
          </p:nvSpPr>
          <p:spPr>
            <a:xfrm>
              <a:off x="877774" y="0"/>
              <a:ext cx="1007964" cy="283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t">
              <a:spAutoFit/>
            </a:bodyPr>
            <a:lstStyle>
              <a:lvl1pPr defTabSz="2438338">
                <a:lnSpc>
                  <a:spcPct val="110000"/>
                </a:lnSpc>
                <a:defRPr sz="1100">
                  <a:solidFill>
                    <a:srgbClr val="1C333A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4876676"/>
              <a:r>
                <a:rPr sz="2200"/>
                <a:t>Material flow</a:t>
              </a:r>
            </a:p>
          </p:txBody>
        </p:sp>
        <p:sp>
          <p:nvSpPr>
            <p:cNvPr id="776" name="Gas flow"/>
            <p:cNvSpPr txBox="1"/>
            <p:nvPr/>
          </p:nvSpPr>
          <p:spPr>
            <a:xfrm>
              <a:off x="877774" y="341902"/>
              <a:ext cx="689699" cy="283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t">
              <a:spAutoFit/>
            </a:bodyPr>
            <a:lstStyle>
              <a:lvl1pPr defTabSz="2438338">
                <a:lnSpc>
                  <a:spcPct val="110000"/>
                </a:lnSpc>
                <a:defRPr sz="1100">
                  <a:solidFill>
                    <a:srgbClr val="1C333A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4876676"/>
              <a:r>
                <a:rPr sz="2200"/>
                <a:t>Gas flow</a:t>
              </a:r>
            </a:p>
          </p:txBody>
        </p:sp>
      </p:grpSp>
      <p:sp>
        <p:nvSpPr>
          <p:cNvPr id="778" name="Energy (GJ/t)…"/>
          <p:cNvSpPr txBox="1"/>
          <p:nvPr/>
        </p:nvSpPr>
        <p:spPr>
          <a:xfrm>
            <a:off x="15977160" y="11075423"/>
            <a:ext cx="3612408" cy="1178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/>
          <a:lstStyle/>
          <a:p>
            <a:pPr defTabSz="1651000">
              <a:defRPr sz="900" cap="all">
                <a:solidFill>
                  <a:srgbClr val="18454D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 cap="all">
                <a:solidFill>
                  <a:srgbClr val="18454D"/>
                </a:solidFill>
                <a:latin typeface="Avenir Book"/>
                <a:sym typeface="Avenir Book"/>
              </a:rPr>
              <a:t>Energy (GJ/t)</a:t>
            </a:r>
          </a:p>
          <a:p>
            <a:pPr defTabSz="1651000">
              <a:defRPr sz="900" cap="all">
                <a:solidFill>
                  <a:srgbClr val="18454D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 cap="all">
                <a:solidFill>
                  <a:srgbClr val="18454D"/>
                </a:solidFill>
                <a:latin typeface="Avenir Book"/>
                <a:sym typeface="Avenir Book"/>
              </a:rPr>
              <a:t>Stage</a:t>
            </a:r>
          </a:p>
          <a:p>
            <a:pPr defTabSz="1651000">
              <a:defRPr sz="900" cap="all">
                <a:solidFill>
                  <a:srgbClr val="18454D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800" cap="all">
                <a:solidFill>
                  <a:srgbClr val="18454D"/>
                </a:solidFill>
                <a:latin typeface="Avenir Book"/>
                <a:sym typeface="Avenir Book"/>
              </a:rPr>
              <a:t>Gestation Period (Years)</a:t>
            </a:r>
          </a:p>
        </p:txBody>
      </p:sp>
      <p:sp>
        <p:nvSpPr>
          <p:cNvPr id="779" name="&lt;2.2…"/>
          <p:cNvSpPr txBox="1"/>
          <p:nvPr/>
        </p:nvSpPr>
        <p:spPr>
          <a:xfrm>
            <a:off x="15166658" y="11075422"/>
            <a:ext cx="854652" cy="111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algn="r" defTabSz="4876676">
              <a:defRPr sz="900">
                <a:solidFill>
                  <a:srgbClr val="14353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800">
                <a:solidFill>
                  <a:srgbClr val="14353C"/>
                </a:solidFill>
                <a:latin typeface="Avenir Heavy"/>
                <a:sym typeface="Avenir Heavy"/>
              </a:rPr>
              <a:t>&lt;2.2</a:t>
            </a:r>
          </a:p>
          <a:p>
            <a:pPr algn="r" defTabSz="4876676">
              <a:defRPr sz="900">
                <a:solidFill>
                  <a:srgbClr val="14353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800">
                <a:solidFill>
                  <a:srgbClr val="14353C"/>
                </a:solidFill>
                <a:latin typeface="Avenir Heavy"/>
                <a:sym typeface="Avenir Heavy"/>
              </a:rPr>
              <a:t>1</a:t>
            </a:r>
          </a:p>
          <a:p>
            <a:pPr algn="r" defTabSz="4876676">
              <a:defRPr sz="900">
                <a:solidFill>
                  <a:srgbClr val="14353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800">
                <a:solidFill>
                  <a:srgbClr val="14353C"/>
                </a:solidFill>
                <a:latin typeface="Avenir Heavy"/>
                <a:sym typeface="Avenir Heavy"/>
              </a:rPr>
              <a:t>&lt;1</a:t>
            </a:r>
          </a:p>
        </p:txBody>
      </p:sp>
      <p:sp>
        <p:nvSpPr>
          <p:cNvPr id="757" name="2m"/>
          <p:cNvSpPr txBox="1"/>
          <p:nvPr/>
        </p:nvSpPr>
        <p:spPr>
          <a:xfrm rot="16200000">
            <a:off x="13116924" y="8614912"/>
            <a:ext cx="604156" cy="60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/>
          <a:lstStyle>
            <a:lvl1pPr algn="ctr" defTabSz="2438338">
              <a:lnSpc>
                <a:spcPct val="110000"/>
              </a:lnSpc>
              <a:defRPr sz="900">
                <a:solidFill>
                  <a:srgbClr val="1C333A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4876676"/>
            <a:r>
              <a:rPr sz="1800"/>
              <a:t>2m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25FB6-645A-0388-C76E-CCB26CC69CF3}"/>
              </a:ext>
            </a:extLst>
          </p:cNvPr>
          <p:cNvGrpSpPr/>
          <p:nvPr/>
        </p:nvGrpSpPr>
        <p:grpSpPr>
          <a:xfrm>
            <a:off x="13664441" y="7750920"/>
            <a:ext cx="8371766" cy="2806976"/>
            <a:chOff x="6832220" y="3916404"/>
            <a:chExt cx="4185883" cy="1403488"/>
          </a:xfrm>
        </p:grpSpPr>
        <p:grpSp>
          <p:nvGrpSpPr>
            <p:cNvPr id="749" name="Group"/>
            <p:cNvGrpSpPr/>
            <p:nvPr/>
          </p:nvGrpSpPr>
          <p:grpSpPr>
            <a:xfrm>
              <a:off x="8541887" y="4344956"/>
              <a:ext cx="2042692" cy="536088"/>
              <a:chOff x="-1" y="0"/>
              <a:chExt cx="2042690" cy="536085"/>
            </a:xfrm>
          </p:grpSpPr>
          <p:grpSp>
            <p:nvGrpSpPr>
              <p:cNvPr id="737" name="Group"/>
              <p:cNvGrpSpPr/>
              <p:nvPr/>
            </p:nvGrpSpPr>
            <p:grpSpPr>
              <a:xfrm>
                <a:off x="-1" y="0"/>
                <a:ext cx="2042690" cy="197177"/>
                <a:chOff x="0" y="0"/>
                <a:chExt cx="2042690" cy="197176"/>
              </a:xfrm>
            </p:grpSpPr>
            <p:pic>
              <p:nvPicPr>
                <p:cNvPr id="727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5057" y="0"/>
                  <a:ext cx="197176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8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0114" y="0"/>
                  <a:ext cx="197176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9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5171" y="0"/>
                  <a:ext cx="197177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0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0228" y="0"/>
                  <a:ext cx="197177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1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25285" y="0"/>
                  <a:ext cx="197177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2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30342" y="0"/>
                  <a:ext cx="197177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3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35399" y="0"/>
                  <a:ext cx="197177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4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40457" y="0"/>
                  <a:ext cx="197176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5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45514" y="0"/>
                  <a:ext cx="197176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6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97176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748" name="Group"/>
              <p:cNvGrpSpPr/>
              <p:nvPr/>
            </p:nvGrpSpPr>
            <p:grpSpPr>
              <a:xfrm>
                <a:off x="-1" y="338908"/>
                <a:ext cx="2042690" cy="197177"/>
                <a:chOff x="0" y="0"/>
                <a:chExt cx="2042690" cy="197176"/>
              </a:xfrm>
            </p:grpSpPr>
            <p:pic>
              <p:nvPicPr>
                <p:cNvPr id="738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5057" y="0"/>
                  <a:ext cx="197176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9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0114" y="0"/>
                  <a:ext cx="197176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0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5171" y="0"/>
                  <a:ext cx="197177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1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0228" y="0"/>
                  <a:ext cx="197177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2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25285" y="0"/>
                  <a:ext cx="197177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3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30342" y="0"/>
                  <a:ext cx="197177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4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35399" y="0"/>
                  <a:ext cx="197177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5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40457" y="0"/>
                  <a:ext cx="197176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6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45514" y="0"/>
                  <a:ext cx="197176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7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97176" cy="197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750" name="Line"/>
            <p:cNvSpPr/>
            <p:nvPr/>
          </p:nvSpPr>
          <p:spPr>
            <a:xfrm>
              <a:off x="8615229" y="4989619"/>
              <a:ext cx="2020180" cy="1"/>
            </a:xfrm>
            <a:prstGeom prst="line">
              <a:avLst/>
            </a:prstGeom>
            <a:ln>
              <a:solidFill>
                <a:srgbClr val="1C333A"/>
              </a:solidFill>
              <a:miter lim="400000"/>
              <a:headEnd type="arrow"/>
              <a:tailEnd type="arrow"/>
            </a:ln>
          </p:spPr>
          <p:txBody>
            <a:bodyPr lIns="101600" tIns="101600" rIns="101600" bIns="101600" anchor="ctr"/>
            <a:lstStyle/>
            <a:p>
              <a:pPr defTabSz="4876676">
                <a:defRPr sz="16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Helvetica"/>
                <a:sym typeface="Helvetica"/>
              </a:endParaRPr>
            </a:p>
          </p:txBody>
        </p:sp>
        <p:sp>
          <p:nvSpPr>
            <p:cNvPr id="751" name="20m"/>
            <p:cNvSpPr txBox="1"/>
            <p:nvPr/>
          </p:nvSpPr>
          <p:spPr>
            <a:xfrm>
              <a:off x="9391052" y="4956960"/>
              <a:ext cx="468534" cy="304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01600" tIns="101600" rIns="101600" bIns="101600" anchor="ctr"/>
            <a:lstStyle>
              <a:lvl1pPr algn="ctr" defTabSz="2438338">
                <a:lnSpc>
                  <a:spcPct val="110000"/>
                </a:lnSpc>
                <a:defRPr sz="900">
                  <a:solidFill>
                    <a:srgbClr val="1C333A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4876676"/>
              <a:r>
                <a:rPr sz="1800"/>
                <a:t>20m</a:t>
              </a:r>
            </a:p>
          </p:txBody>
        </p:sp>
        <p:sp>
          <p:nvSpPr>
            <p:cNvPr id="752" name="Line"/>
            <p:cNvSpPr/>
            <p:nvPr/>
          </p:nvSpPr>
          <p:spPr>
            <a:xfrm>
              <a:off x="10716307" y="4657393"/>
              <a:ext cx="1" cy="304264"/>
            </a:xfrm>
            <a:prstGeom prst="line">
              <a:avLst/>
            </a:prstGeom>
            <a:ln>
              <a:solidFill>
                <a:srgbClr val="1C333A"/>
              </a:solidFill>
              <a:miter lim="400000"/>
              <a:headEnd type="arrow"/>
              <a:tailEnd type="arrow"/>
            </a:ln>
          </p:spPr>
          <p:txBody>
            <a:bodyPr lIns="101600" tIns="101600" rIns="101600" bIns="101600" anchor="ctr"/>
            <a:lstStyle/>
            <a:p>
              <a:pPr defTabSz="4876676">
                <a:defRPr sz="16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Helvetica"/>
                <a:sym typeface="Helvetica"/>
              </a:endParaRPr>
            </a:p>
          </p:txBody>
        </p:sp>
        <p:sp>
          <p:nvSpPr>
            <p:cNvPr id="753" name="2m"/>
            <p:cNvSpPr txBox="1"/>
            <p:nvPr/>
          </p:nvSpPr>
          <p:spPr>
            <a:xfrm>
              <a:off x="10716025" y="4683689"/>
              <a:ext cx="302078" cy="2738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01600" tIns="101600" rIns="101600" bIns="101600" anchor="ctr"/>
            <a:lstStyle>
              <a:lvl1pPr algn="ctr" defTabSz="2438338">
                <a:lnSpc>
                  <a:spcPct val="110000"/>
                </a:lnSpc>
                <a:defRPr sz="900">
                  <a:solidFill>
                    <a:srgbClr val="1C333A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4876676"/>
              <a:r>
                <a:rPr sz="1800"/>
                <a:t>2m</a:t>
              </a:r>
            </a:p>
          </p:txBody>
        </p:sp>
        <p:sp>
          <p:nvSpPr>
            <p:cNvPr id="754" name="Line"/>
            <p:cNvSpPr/>
            <p:nvPr/>
          </p:nvSpPr>
          <p:spPr>
            <a:xfrm flipV="1">
              <a:off x="6832220" y="4095020"/>
              <a:ext cx="1" cy="726951"/>
            </a:xfrm>
            <a:prstGeom prst="line">
              <a:avLst/>
            </a:prstGeom>
            <a:ln>
              <a:solidFill>
                <a:srgbClr val="1C333A"/>
              </a:solidFill>
              <a:miter lim="400000"/>
              <a:headEnd type="arrow"/>
              <a:tailEnd type="arrow"/>
            </a:ln>
          </p:spPr>
          <p:txBody>
            <a:bodyPr lIns="101600" tIns="101600" rIns="101600" bIns="101600" anchor="ctr"/>
            <a:lstStyle/>
            <a:p>
              <a:pPr defTabSz="4876676">
                <a:defRPr sz="16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Helvetica"/>
                <a:sym typeface="Helvetica"/>
              </a:endParaRPr>
            </a:p>
          </p:txBody>
        </p:sp>
        <p:sp>
          <p:nvSpPr>
            <p:cNvPr id="755" name="Line"/>
            <p:cNvSpPr/>
            <p:nvPr/>
          </p:nvSpPr>
          <p:spPr>
            <a:xfrm>
              <a:off x="6868410" y="5078701"/>
              <a:ext cx="1210849" cy="1"/>
            </a:xfrm>
            <a:prstGeom prst="line">
              <a:avLst/>
            </a:prstGeom>
            <a:ln>
              <a:solidFill>
                <a:srgbClr val="1C333A"/>
              </a:solidFill>
              <a:miter lim="400000"/>
              <a:headEnd type="arrow"/>
              <a:tailEnd type="arrow"/>
            </a:ln>
          </p:spPr>
          <p:txBody>
            <a:bodyPr lIns="101600" tIns="101600" rIns="101600" bIns="101600" anchor="ctr"/>
            <a:lstStyle/>
            <a:p>
              <a:pPr defTabSz="4876676">
                <a:defRPr sz="16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Helvetica"/>
                <a:sym typeface="Helvetica"/>
              </a:endParaRPr>
            </a:p>
          </p:txBody>
        </p:sp>
        <p:sp>
          <p:nvSpPr>
            <p:cNvPr id="756" name="2m"/>
            <p:cNvSpPr txBox="1"/>
            <p:nvPr/>
          </p:nvSpPr>
          <p:spPr>
            <a:xfrm>
              <a:off x="7322796" y="5046042"/>
              <a:ext cx="302078" cy="2738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01600" tIns="101600" rIns="101600" bIns="101600" anchor="ctr"/>
            <a:lstStyle>
              <a:lvl1pPr algn="ctr" defTabSz="2438338">
                <a:lnSpc>
                  <a:spcPct val="110000"/>
                </a:lnSpc>
                <a:defRPr sz="900">
                  <a:solidFill>
                    <a:srgbClr val="1C333A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4876676"/>
              <a:r>
                <a:rPr sz="1800"/>
                <a:t>2m</a:t>
              </a:r>
            </a:p>
          </p:txBody>
        </p:sp>
        <p:grpSp>
          <p:nvGrpSpPr>
            <p:cNvPr id="764" name="Group"/>
            <p:cNvGrpSpPr/>
            <p:nvPr/>
          </p:nvGrpSpPr>
          <p:grpSpPr>
            <a:xfrm>
              <a:off x="6948954" y="3933615"/>
              <a:ext cx="1049762" cy="1049763"/>
              <a:chOff x="0" y="0"/>
              <a:chExt cx="1049761" cy="1049761"/>
            </a:xfrm>
          </p:grpSpPr>
          <p:grpSp>
            <p:nvGrpSpPr>
              <p:cNvPr id="762" name="Group"/>
              <p:cNvGrpSpPr/>
              <p:nvPr/>
            </p:nvGrpSpPr>
            <p:grpSpPr>
              <a:xfrm>
                <a:off x="147512" y="161786"/>
                <a:ext cx="754736" cy="590413"/>
                <a:chOff x="-1" y="0"/>
                <a:chExt cx="754735" cy="590413"/>
              </a:xfrm>
            </p:grpSpPr>
            <p:sp>
              <p:nvSpPr>
                <p:cNvPr id="758" name="Rectangle"/>
                <p:cNvSpPr/>
                <p:nvPr/>
              </p:nvSpPr>
              <p:spPr>
                <a:xfrm>
                  <a:off x="0" y="0"/>
                  <a:ext cx="754734" cy="147710"/>
                </a:xfrm>
                <a:prstGeom prst="rect">
                  <a:avLst/>
                </a:prstGeom>
                <a:solidFill>
                  <a:srgbClr val="FAE0CB">
                    <a:alpha val="5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600" tIns="609600" rIns="609600" bIns="609600" numCol="1" anchor="ctr">
                  <a:noAutofit/>
                </a:bodyPr>
                <a:lstStyle/>
                <a:p>
                  <a:pPr defTabSz="1651000">
                    <a:lnSpc>
                      <a:spcPct val="90000"/>
                    </a:lnSpc>
                    <a:defRPr sz="4000" cap="all">
                      <a:solidFill>
                        <a:srgbClr val="1C333A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0" cap="all">
                    <a:latin typeface="Helvetica"/>
                    <a:sym typeface="Helvetica"/>
                  </a:endParaRPr>
                </a:p>
              </p:txBody>
            </p:sp>
            <p:sp>
              <p:nvSpPr>
                <p:cNvPr id="759" name="Rectangle"/>
                <p:cNvSpPr/>
                <p:nvPr/>
              </p:nvSpPr>
              <p:spPr>
                <a:xfrm>
                  <a:off x="-1" y="147506"/>
                  <a:ext cx="754735" cy="147710"/>
                </a:xfrm>
                <a:prstGeom prst="rect">
                  <a:avLst/>
                </a:prstGeom>
                <a:solidFill>
                  <a:srgbClr val="F1A269">
                    <a:alpha val="5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600" tIns="609600" rIns="609600" bIns="609600" numCol="1" anchor="ctr">
                  <a:noAutofit/>
                </a:bodyPr>
                <a:lstStyle/>
                <a:p>
                  <a:pPr defTabSz="1651000">
                    <a:lnSpc>
                      <a:spcPct val="90000"/>
                    </a:lnSpc>
                    <a:defRPr sz="4000" cap="all">
                      <a:solidFill>
                        <a:srgbClr val="1C333A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0" cap="all">
                    <a:latin typeface="Helvetica"/>
                    <a:sym typeface="Helvetica"/>
                  </a:endParaRPr>
                </a:p>
              </p:txBody>
            </p:sp>
            <p:sp>
              <p:nvSpPr>
                <p:cNvPr id="760" name="Rectangle"/>
                <p:cNvSpPr/>
                <p:nvPr/>
              </p:nvSpPr>
              <p:spPr>
                <a:xfrm>
                  <a:off x="-1" y="295197"/>
                  <a:ext cx="754735" cy="147710"/>
                </a:xfrm>
                <a:prstGeom prst="rect">
                  <a:avLst/>
                </a:prstGeom>
                <a:solidFill>
                  <a:srgbClr val="EC6873">
                    <a:alpha val="5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600" tIns="609600" rIns="609600" bIns="609600" numCol="1" anchor="ctr">
                  <a:noAutofit/>
                </a:bodyPr>
                <a:lstStyle/>
                <a:p>
                  <a:pPr defTabSz="1651000">
                    <a:lnSpc>
                      <a:spcPct val="90000"/>
                    </a:lnSpc>
                    <a:defRPr sz="4000" cap="all">
                      <a:solidFill>
                        <a:srgbClr val="1C333A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0" cap="all">
                    <a:latin typeface="Helvetica"/>
                    <a:sym typeface="Helvetica"/>
                  </a:endParaRPr>
                </a:p>
              </p:txBody>
            </p:sp>
            <p:sp>
              <p:nvSpPr>
                <p:cNvPr id="761" name="Rectangle"/>
                <p:cNvSpPr/>
                <p:nvPr/>
              </p:nvSpPr>
              <p:spPr>
                <a:xfrm>
                  <a:off x="-1" y="442703"/>
                  <a:ext cx="754735" cy="147710"/>
                </a:xfrm>
                <a:prstGeom prst="rect">
                  <a:avLst/>
                </a:prstGeom>
                <a:solidFill>
                  <a:srgbClr val="4F7ED8">
                    <a:alpha val="5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600" tIns="609600" rIns="609600" bIns="609600" numCol="1" anchor="ctr">
                  <a:noAutofit/>
                </a:bodyPr>
                <a:lstStyle/>
                <a:p>
                  <a:pPr defTabSz="1651000">
                    <a:lnSpc>
                      <a:spcPct val="90000"/>
                    </a:lnSpc>
                    <a:defRPr sz="4000" cap="all">
                      <a:solidFill>
                        <a:srgbClr val="1C333A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8000" cap="all">
                    <a:latin typeface="Helvetica"/>
                    <a:sym typeface="Helvetica"/>
                  </a:endParaRPr>
                </a:p>
              </p:txBody>
            </p:sp>
          </p:grpSp>
          <p:pic>
            <p:nvPicPr>
              <p:cNvPr id="763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049761" cy="10497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9" name="Group"/>
            <p:cNvGrpSpPr/>
            <p:nvPr/>
          </p:nvGrpSpPr>
          <p:grpSpPr>
            <a:xfrm>
              <a:off x="7217044" y="4625295"/>
              <a:ext cx="513580" cy="416038"/>
              <a:chOff x="-1" y="-1"/>
              <a:chExt cx="513580" cy="416036"/>
            </a:xfrm>
          </p:grpSpPr>
          <p:sp>
            <p:nvSpPr>
              <p:cNvPr id="767" name="Line"/>
              <p:cNvSpPr/>
              <p:nvPr/>
            </p:nvSpPr>
            <p:spPr>
              <a:xfrm>
                <a:off x="-1" y="2111"/>
                <a:ext cx="1" cy="413924"/>
              </a:xfrm>
              <a:prstGeom prst="line">
                <a:avLst/>
              </a:prstGeom>
              <a:noFill/>
              <a:ln w="25400" cap="flat">
                <a:solidFill>
                  <a:srgbClr val="821845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defTabSz="4876676">
                  <a:defRPr sz="1600">
                    <a:solidFill>
                      <a:srgbClr val="1C333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3200">
                  <a:latin typeface="Helvetica"/>
                  <a:sym typeface="Helvetica"/>
                </a:endParaRPr>
              </a:p>
            </p:txBody>
          </p:sp>
          <p:sp>
            <p:nvSpPr>
              <p:cNvPr id="768" name="Line"/>
              <p:cNvSpPr/>
              <p:nvPr/>
            </p:nvSpPr>
            <p:spPr>
              <a:xfrm flipV="1">
                <a:off x="513578" y="-1"/>
                <a:ext cx="1" cy="413925"/>
              </a:xfrm>
              <a:prstGeom prst="line">
                <a:avLst/>
              </a:prstGeom>
              <a:noFill/>
              <a:ln w="25400" cap="flat">
                <a:solidFill>
                  <a:srgbClr val="EF853F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defTabSz="4876676">
                  <a:defRPr sz="1600">
                    <a:solidFill>
                      <a:srgbClr val="1C333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3200">
                  <a:latin typeface="Helvetica"/>
                  <a:sym typeface="Helvetica"/>
                </a:endParaRPr>
              </a:p>
            </p:txBody>
          </p:sp>
        </p:grpSp>
        <p:sp>
          <p:nvSpPr>
            <p:cNvPr id="770" name="Line"/>
            <p:cNvSpPr/>
            <p:nvPr/>
          </p:nvSpPr>
          <p:spPr>
            <a:xfrm flipH="1" flipV="1">
              <a:off x="8031216" y="4015720"/>
              <a:ext cx="450677" cy="292007"/>
            </a:xfrm>
            <a:prstGeom prst="line">
              <a:avLst/>
            </a:prstGeom>
            <a:ln w="25400">
              <a:solidFill>
                <a:srgbClr val="C6C4BC">
                  <a:alpha val="76796"/>
                </a:srgbClr>
              </a:solidFill>
              <a:miter lim="400000"/>
            </a:ln>
          </p:spPr>
          <p:txBody>
            <a:bodyPr lIns="101600" tIns="101600" rIns="101600" bIns="101600" anchor="ctr"/>
            <a:lstStyle/>
            <a:p>
              <a:pPr defTabSz="4876676">
                <a:defRPr sz="16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Helvetica"/>
                <a:sym typeface="Helvetica"/>
              </a:endParaRPr>
            </a:p>
          </p:txBody>
        </p:sp>
        <p:sp>
          <p:nvSpPr>
            <p:cNvPr id="771" name="Line"/>
            <p:cNvSpPr/>
            <p:nvPr/>
          </p:nvSpPr>
          <p:spPr>
            <a:xfrm flipH="1">
              <a:off x="8031201" y="4577476"/>
              <a:ext cx="478202" cy="291970"/>
            </a:xfrm>
            <a:prstGeom prst="line">
              <a:avLst/>
            </a:prstGeom>
            <a:ln w="25400">
              <a:solidFill>
                <a:srgbClr val="C6C4BC">
                  <a:alpha val="76796"/>
                </a:srgbClr>
              </a:solidFill>
              <a:miter lim="400000"/>
            </a:ln>
          </p:spPr>
          <p:txBody>
            <a:bodyPr lIns="101600" tIns="101600" rIns="101600" bIns="101600" anchor="ctr"/>
            <a:lstStyle/>
            <a:p>
              <a:pPr defTabSz="4876676">
                <a:defRPr sz="16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Helvetica"/>
                <a:sym typeface="Helvetica"/>
              </a:endParaRPr>
            </a:p>
          </p:txBody>
        </p:sp>
        <p:sp>
          <p:nvSpPr>
            <p:cNvPr id="772" name="1000t/day"/>
            <p:cNvSpPr txBox="1"/>
            <p:nvPr/>
          </p:nvSpPr>
          <p:spPr>
            <a:xfrm>
              <a:off x="9947819" y="4071913"/>
              <a:ext cx="643028" cy="2508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01600" tIns="101600" rIns="101600" bIns="101600">
              <a:spAutoFit/>
            </a:bodyPr>
            <a:lstStyle>
              <a:lvl1pPr algn="r" defTabSz="2438338">
                <a:lnSpc>
                  <a:spcPct val="110000"/>
                </a:lnSpc>
                <a:defRPr sz="900">
                  <a:solidFill>
                    <a:srgbClr val="1A2F2C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4876676"/>
              <a:r>
                <a:rPr sz="1800"/>
                <a:t>1000t/day</a:t>
              </a:r>
            </a:p>
          </p:txBody>
        </p:sp>
        <p:sp>
          <p:nvSpPr>
            <p:cNvPr id="780" name="Line"/>
            <p:cNvSpPr/>
            <p:nvPr/>
          </p:nvSpPr>
          <p:spPr>
            <a:xfrm>
              <a:off x="7272872" y="3918440"/>
              <a:ext cx="1" cy="399207"/>
            </a:xfrm>
            <a:prstGeom prst="line">
              <a:avLst/>
            </a:prstGeom>
            <a:ln w="25400">
              <a:solidFill>
                <a:srgbClr val="821845"/>
              </a:solidFill>
              <a:miter lim="400000"/>
              <a:tailEnd type="arrow"/>
            </a:ln>
          </p:spPr>
          <p:txBody>
            <a:bodyPr lIns="101600" tIns="101600" rIns="101600" bIns="101600" anchor="ctr"/>
            <a:lstStyle/>
            <a:p>
              <a:pPr defTabSz="4876676">
                <a:defRPr sz="16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Helvetica"/>
                <a:sym typeface="Helvetica"/>
              </a:endParaRPr>
            </a:p>
          </p:txBody>
        </p:sp>
        <p:sp>
          <p:nvSpPr>
            <p:cNvPr id="781" name="Line"/>
            <p:cNvSpPr/>
            <p:nvPr/>
          </p:nvSpPr>
          <p:spPr>
            <a:xfrm flipV="1">
              <a:off x="7700197" y="3916404"/>
              <a:ext cx="1" cy="399207"/>
            </a:xfrm>
            <a:prstGeom prst="line">
              <a:avLst/>
            </a:prstGeom>
            <a:ln w="25400">
              <a:solidFill>
                <a:srgbClr val="EF853F"/>
              </a:solidFill>
              <a:miter lim="400000"/>
              <a:tailEnd type="arrow"/>
            </a:ln>
          </p:spPr>
          <p:txBody>
            <a:bodyPr lIns="101600" tIns="101600" rIns="101600" bIns="101600" anchor="ctr"/>
            <a:lstStyle/>
            <a:p>
              <a:pPr defTabSz="4876676">
                <a:defRPr sz="1600">
                  <a:solidFill>
                    <a:srgbClr val="1C333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Helvetica"/>
                <a:sym typeface="Helvetica"/>
              </a:endParaRPr>
            </a:p>
          </p:txBody>
        </p:sp>
      </p:grpSp>
      <p:sp>
        <p:nvSpPr>
          <p:cNvPr id="782" name="Line"/>
          <p:cNvSpPr/>
          <p:nvPr/>
        </p:nvSpPr>
        <p:spPr>
          <a:xfrm flipH="1" flipV="1">
            <a:off x="5293040" y="7562936"/>
            <a:ext cx="832844" cy="832844"/>
          </a:xfrm>
          <a:prstGeom prst="line">
            <a:avLst/>
          </a:prstGeom>
          <a:ln w="25400">
            <a:solidFill>
              <a:srgbClr val="EF853F"/>
            </a:solidFill>
            <a:miter lim="400000"/>
            <a:tailEnd type="arrow"/>
          </a:ln>
        </p:spPr>
        <p:txBody>
          <a:bodyPr lIns="101600" tIns="101600" rIns="101600" bIns="101600" anchor="ctr"/>
          <a:lstStyle/>
          <a:p>
            <a:pPr defTabSz="4876676">
              <a:defRPr sz="16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3200">
              <a:latin typeface="Helvetica"/>
              <a:sym typeface="Helvetica"/>
            </a:endParaRPr>
          </a:p>
        </p:txBody>
      </p:sp>
      <p:sp>
        <p:nvSpPr>
          <p:cNvPr id="783" name="Line"/>
          <p:cNvSpPr/>
          <p:nvPr/>
        </p:nvSpPr>
        <p:spPr>
          <a:xfrm flipH="1">
            <a:off x="7488933" y="8452959"/>
            <a:ext cx="1276098" cy="2"/>
          </a:xfrm>
          <a:prstGeom prst="line">
            <a:avLst/>
          </a:prstGeom>
          <a:ln w="25400">
            <a:solidFill>
              <a:srgbClr val="EF853F"/>
            </a:solidFill>
            <a:miter lim="400000"/>
            <a:tailEnd type="arrow"/>
          </a:ln>
        </p:spPr>
        <p:txBody>
          <a:bodyPr lIns="101600" tIns="101600" rIns="101600" bIns="101600" anchor="ctr"/>
          <a:lstStyle/>
          <a:p>
            <a:pPr defTabSz="4876676">
              <a:defRPr sz="16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3200">
              <a:latin typeface="Helvetica"/>
              <a:sym typeface="Helvetica"/>
            </a:endParaRPr>
          </a:p>
        </p:txBody>
      </p:sp>
      <p:sp>
        <p:nvSpPr>
          <p:cNvPr id="784" name="Line"/>
          <p:cNvSpPr/>
          <p:nvPr/>
        </p:nvSpPr>
        <p:spPr>
          <a:xfrm>
            <a:off x="4089492" y="8190594"/>
            <a:ext cx="832844" cy="832844"/>
          </a:xfrm>
          <a:prstGeom prst="line">
            <a:avLst/>
          </a:prstGeom>
          <a:ln w="25400">
            <a:solidFill>
              <a:srgbClr val="821845"/>
            </a:solidFill>
            <a:miter lim="400000"/>
            <a:tailEnd type="arrow"/>
          </a:ln>
        </p:spPr>
        <p:txBody>
          <a:bodyPr lIns="101600" tIns="101600" rIns="101600" bIns="101600" anchor="ctr"/>
          <a:lstStyle/>
          <a:p>
            <a:pPr defTabSz="4876676">
              <a:defRPr sz="16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3200">
              <a:latin typeface="Helvetica"/>
              <a:sym typeface="Helvetica"/>
            </a:endParaRPr>
          </a:p>
        </p:txBody>
      </p:sp>
      <p:sp>
        <p:nvSpPr>
          <p:cNvPr id="785" name="Line"/>
          <p:cNvSpPr/>
          <p:nvPr/>
        </p:nvSpPr>
        <p:spPr>
          <a:xfrm>
            <a:off x="7219287" y="9500265"/>
            <a:ext cx="1663438" cy="2"/>
          </a:xfrm>
          <a:prstGeom prst="line">
            <a:avLst/>
          </a:prstGeom>
          <a:ln w="25400">
            <a:solidFill>
              <a:srgbClr val="821845"/>
            </a:solidFill>
            <a:miter lim="400000"/>
            <a:tailEnd type="arrow"/>
          </a:ln>
        </p:spPr>
        <p:txBody>
          <a:bodyPr lIns="101600" tIns="101600" rIns="101600" bIns="101600" anchor="ctr"/>
          <a:lstStyle/>
          <a:p>
            <a:pPr defTabSz="4876676">
              <a:defRPr sz="16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3200">
              <a:latin typeface="Helvetica"/>
              <a:sym typeface="Helvetica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646D9EC4-EC33-45FE-4ABD-E2C93D2EDB39}"/>
              </a:ext>
            </a:extLst>
          </p:cNvPr>
          <p:cNvSpPr/>
          <p:nvPr/>
        </p:nvSpPr>
        <p:spPr>
          <a:xfrm>
            <a:off x="3572780" y="10092084"/>
            <a:ext cx="7519816" cy="0"/>
          </a:xfrm>
          <a:prstGeom prst="line">
            <a:avLst/>
          </a:prstGeom>
          <a:ln>
            <a:solidFill>
              <a:srgbClr val="1C333A"/>
            </a:solidFill>
            <a:miter lim="400000"/>
            <a:headEnd type="arrow"/>
            <a:tailEnd type="arrow"/>
          </a:ln>
        </p:spPr>
        <p:txBody>
          <a:bodyPr lIns="101600" tIns="101600" rIns="101600" bIns="101600" anchor="ctr"/>
          <a:lstStyle/>
          <a:p>
            <a:pPr defTabSz="4876676">
              <a:defRPr sz="16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3200">
              <a:latin typeface="Helvetica"/>
              <a:sym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398DC6-6668-B1BF-2F17-66EB628EDE86}"/>
              </a:ext>
            </a:extLst>
          </p:cNvPr>
          <p:cNvSpPr txBox="1"/>
          <p:nvPr/>
        </p:nvSpPr>
        <p:spPr>
          <a:xfrm>
            <a:off x="17101380" y="12597558"/>
            <a:ext cx="12296500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1744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417070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7" name="Existing Tunneling Methods Are Expensive &amp; Limited"/>
          <p:cNvSpPr txBox="1"/>
          <p:nvPr/>
        </p:nvSpPr>
        <p:spPr>
          <a:xfrm>
            <a:off x="2942918" y="711383"/>
            <a:ext cx="6502224" cy="157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6">
              <a:lnSpc>
                <a:spcPct val="13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>
                <a:solidFill>
                  <a:srgbClr val="1A2F2C"/>
                </a:solidFill>
                <a:latin typeface="Avenir Book"/>
                <a:sym typeface="Avenir Book"/>
              </a:rPr>
              <a:t>How Do We Do It? </a:t>
            </a:r>
            <a:endParaRPr sz="3800">
              <a:solidFill>
                <a:srgbClr val="1A2F2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130000"/>
              </a:lnSpc>
              <a:defRPr sz="19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800">
                <a:solidFill>
                  <a:srgbClr val="1A2F2C"/>
                </a:solidFill>
                <a:latin typeface="Avenir Book"/>
                <a:sym typeface="Avenir Book"/>
              </a:rPr>
              <a:t>The </a:t>
            </a:r>
            <a:r>
              <a:rPr sz="3800">
                <a:solidFill>
                  <a:srgbClr val="1A2F2C"/>
                </a:solidFill>
                <a:latin typeface="Avenir Book"/>
                <a:sym typeface="Avenir Book"/>
              </a:rPr>
              <a:t>Furno Brick</a:t>
            </a:r>
          </a:p>
        </p:txBody>
      </p:sp>
      <p:sp>
        <p:nvSpPr>
          <p:cNvPr id="828" name="PETRA…"/>
          <p:cNvSpPr txBox="1"/>
          <p:nvPr/>
        </p:nvSpPr>
        <p:spPr>
          <a:xfrm>
            <a:off x="640381" y="1133224"/>
            <a:ext cx="682879" cy="45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A2F2C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A2F2C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1A2F2C"/>
                </a:solidFill>
                <a:latin typeface="Avenir Book"/>
                <a:sym typeface="Avenir Book"/>
              </a:rPr>
              <a:t>The </a:t>
            </a:r>
            <a:r>
              <a:rPr lang="en-US">
                <a:solidFill>
                  <a:srgbClr val="1A2F2C"/>
                </a:solidFill>
                <a:latin typeface="Avenir Book"/>
                <a:sym typeface="Avenir Book"/>
              </a:rPr>
              <a:t>Solution</a:t>
            </a:r>
            <a:endParaRPr>
              <a:solidFill>
                <a:srgbClr val="1A2F2C"/>
              </a:solidFill>
              <a:latin typeface="Avenir Book"/>
              <a:sym typeface="Avenir Book"/>
            </a:endParaRPr>
          </a:p>
        </p:txBody>
      </p:sp>
      <p:sp>
        <p:nvSpPr>
          <p:cNvPr id="83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1" y="12977288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1A2F2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831" name="TextBox 4"/>
          <p:cNvSpPr txBox="1"/>
          <p:nvPr/>
        </p:nvSpPr>
        <p:spPr>
          <a:xfrm>
            <a:off x="16747909" y="2515766"/>
            <a:ext cx="6502226" cy="8685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6">
              <a:spcBef>
                <a:spcPts val="600"/>
              </a:spcBef>
              <a:defRPr sz="14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800">
                <a:solidFill>
                  <a:srgbClr val="535353"/>
                </a:solidFill>
                <a:latin typeface="Avenir Book"/>
                <a:sym typeface="Avenir Book"/>
              </a:rPr>
              <a:t>We </a:t>
            </a:r>
            <a:r>
              <a:rPr lang="en-US" sz="2800">
                <a:solidFill>
                  <a:srgbClr val="535353"/>
                </a:solidFill>
                <a:latin typeface="Avenir Book"/>
                <a:sym typeface="Avenir Book"/>
              </a:rPr>
              <a:t>are developing</a:t>
            </a:r>
            <a:r>
              <a:rPr sz="2800">
                <a:solidFill>
                  <a:srgbClr val="535353"/>
                </a:solidFill>
                <a:latin typeface="Avenir Book"/>
                <a:sym typeface="Avenir Book"/>
              </a:rPr>
              <a:t> units that are self-sufficient, modular facilities. This will allow us to:</a:t>
            </a:r>
          </a:p>
          <a:p>
            <a:pPr marL="342900" indent="-342900" defTabSz="2438336"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800">
                <a:solidFill>
                  <a:srgbClr val="535353"/>
                </a:solidFill>
                <a:latin typeface="Avenir Book"/>
                <a:sym typeface="Avenir Book"/>
              </a:rPr>
              <a:t>Standardize design and fabrication</a:t>
            </a:r>
          </a:p>
          <a:p>
            <a:pPr marL="342900" indent="-342900" defTabSz="2438336"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800">
                <a:solidFill>
                  <a:srgbClr val="535353"/>
                </a:solidFill>
                <a:latin typeface="Avenir Book"/>
                <a:sym typeface="Avenir Book"/>
              </a:rPr>
              <a:t>Dramatically reduce commissioning time</a:t>
            </a:r>
            <a:r>
              <a:rPr lang="en-US" sz="2800">
                <a:solidFill>
                  <a:srgbClr val="535353"/>
                </a:solidFill>
                <a:latin typeface="Avenir Book"/>
                <a:sym typeface="Avenir Book"/>
              </a:rPr>
              <a:t> and cost</a:t>
            </a:r>
            <a:endParaRPr sz="2800">
              <a:solidFill>
                <a:srgbClr val="535353"/>
              </a:solidFill>
              <a:latin typeface="Avenir Book"/>
              <a:sym typeface="Avenir Book"/>
            </a:endParaRPr>
          </a:p>
          <a:p>
            <a:pPr marL="342900" indent="-342900" defTabSz="2438336"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800">
                <a:solidFill>
                  <a:srgbClr val="535353"/>
                </a:solidFill>
                <a:latin typeface="Avenir Book"/>
                <a:sym typeface="Avenir Book"/>
              </a:rPr>
              <a:t>Maintain predictable operation with thermal efficiencies of &gt;90%</a:t>
            </a:r>
          </a:p>
          <a:p>
            <a:pPr marL="342900" indent="-342900" defTabSz="2438336"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800">
                <a:solidFill>
                  <a:srgbClr val="535353"/>
                </a:solidFill>
                <a:latin typeface="Avenir Book"/>
                <a:sym typeface="Avenir Book"/>
              </a:rPr>
              <a:t>More easily comply with locally permitting</a:t>
            </a:r>
          </a:p>
          <a:p>
            <a:pPr marL="342900" indent="-342900" defTabSz="2438336"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800">
                <a:solidFill>
                  <a:srgbClr val="535353"/>
                </a:solidFill>
                <a:latin typeface="Avenir Book"/>
                <a:sym typeface="Avenir Book"/>
              </a:rPr>
              <a:t>Reduce capital cost dramatically as compared to traditional plants</a:t>
            </a:r>
          </a:p>
          <a:p>
            <a:pPr marL="342900" indent="-342900" defTabSz="2438336"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800">
                <a:solidFill>
                  <a:srgbClr val="535353"/>
                </a:solidFill>
                <a:latin typeface="Avenir Book"/>
                <a:sym typeface="Avenir Book"/>
              </a:rPr>
              <a:t>Lower barrier to entry for enabling alternative fuels such as hydrogen and </a:t>
            </a:r>
            <a:r>
              <a:rPr lang="en-US" sz="2800">
                <a:solidFill>
                  <a:srgbClr val="535353"/>
                </a:solidFill>
                <a:latin typeface="Avenir Book"/>
                <a:sym typeface="Avenir Book"/>
              </a:rPr>
              <a:t>renewable </a:t>
            </a:r>
            <a:r>
              <a:rPr sz="2800">
                <a:solidFill>
                  <a:srgbClr val="535353"/>
                </a:solidFill>
                <a:latin typeface="Avenir Book"/>
                <a:sym typeface="Avenir Book"/>
              </a:rPr>
              <a:t>biogas</a:t>
            </a:r>
          </a:p>
          <a:p>
            <a:pPr marL="342900" indent="-342900" defTabSz="2438336">
              <a:spcBef>
                <a:spcPts val="600"/>
              </a:spcBef>
              <a:buSzPct val="100000"/>
              <a:buFont typeface="Arial"/>
              <a:buChar char="•"/>
              <a:defRPr sz="14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800">
                <a:solidFill>
                  <a:srgbClr val="535353"/>
                </a:solidFill>
                <a:latin typeface="Avenir Book"/>
                <a:sym typeface="Avenir Book"/>
              </a:rPr>
              <a:t>Integrate seamlessly into existing operations</a:t>
            </a:r>
          </a:p>
        </p:txBody>
      </p:sp>
      <p:sp>
        <p:nvSpPr>
          <p:cNvPr id="833" name="TextBox 4"/>
          <p:cNvSpPr txBox="1"/>
          <p:nvPr/>
        </p:nvSpPr>
        <p:spPr>
          <a:xfrm>
            <a:off x="7238151" y="10592116"/>
            <a:ext cx="1497205" cy="62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defRPr sz="16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sz="3200"/>
              <a:t>Grinder</a:t>
            </a:r>
          </a:p>
        </p:txBody>
      </p:sp>
      <p:sp>
        <p:nvSpPr>
          <p:cNvPr id="834" name="Briquetting Machine"/>
          <p:cNvSpPr txBox="1"/>
          <p:nvPr/>
        </p:nvSpPr>
        <p:spPr>
          <a:xfrm>
            <a:off x="10802345" y="8321172"/>
            <a:ext cx="3818353" cy="62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defRPr sz="16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sz="3200"/>
              <a:t>Briquetting Machine</a:t>
            </a:r>
          </a:p>
        </p:txBody>
      </p:sp>
      <p:sp>
        <p:nvSpPr>
          <p:cNvPr id="835" name="TextBox 4"/>
          <p:cNvSpPr txBox="1"/>
          <p:nvPr/>
        </p:nvSpPr>
        <p:spPr>
          <a:xfrm>
            <a:off x="14324751" y="6045516"/>
            <a:ext cx="783869" cy="62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defRPr sz="16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438336"/>
            <a:r>
              <a:rPr sz="3200"/>
              <a:t>Kiln</a:t>
            </a:r>
          </a:p>
        </p:txBody>
      </p:sp>
      <p:sp>
        <p:nvSpPr>
          <p:cNvPr id="836" name="*Furno Concept"/>
          <p:cNvSpPr txBox="1"/>
          <p:nvPr/>
        </p:nvSpPr>
        <p:spPr>
          <a:xfrm>
            <a:off x="2575658" y="11542041"/>
            <a:ext cx="2183290" cy="56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2438338">
              <a:lnSpc>
                <a:spcPct val="110000"/>
              </a:lnSpc>
              <a:defRPr sz="1100">
                <a:solidFill>
                  <a:srgbClr val="1C333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4876676"/>
            <a:r>
              <a:rPr sz="2200">
                <a:latin typeface="Helvetica"/>
              </a:rPr>
              <a:t>*Furno Concept</a:t>
            </a:r>
          </a:p>
        </p:txBody>
      </p:sp>
      <p:pic>
        <p:nvPicPr>
          <p:cNvPr id="4" name="Picture 3" descr="A black and white drawing of a container&#10;&#10;Description automatically generated with low confidence">
            <a:extLst>
              <a:ext uri="{FF2B5EF4-FFF2-40B4-BE49-F238E27FC236}">
                <a16:creationId xmlns:a16="http://schemas.microsoft.com/office/drawing/2014/main" id="{A16433EA-E962-22B7-B165-8B0091440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9" y="336618"/>
            <a:ext cx="18100906" cy="1204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D8D66-9FDA-DACA-093E-B5889ED7884D}"/>
              </a:ext>
            </a:extLst>
          </p:cNvPr>
          <p:cNvSpPr txBox="1"/>
          <p:nvPr/>
        </p:nvSpPr>
        <p:spPr>
          <a:xfrm>
            <a:off x="17405132" y="12660210"/>
            <a:ext cx="10552384" cy="626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38336">
              <a:lnSpc>
                <a:spcPct val="130000"/>
              </a:lnSpc>
            </a:pPr>
            <a:r>
              <a:rPr lang="en-US" sz="3000">
                <a:solidFill>
                  <a:srgbClr val="1744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FURNO Content Confidential</a:t>
            </a:r>
          </a:p>
        </p:txBody>
      </p:sp>
    </p:spTree>
    <p:extLst>
      <p:ext uri="{BB962C8B-B14F-4D97-AF65-F5344CB8AC3E}">
        <p14:creationId xmlns:p14="http://schemas.microsoft.com/office/powerpoint/2010/main" val="5692488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1149911759-huge.jpg" descr="1149911759-huge.jpg"/>
          <p:cNvPicPr>
            <a:picLocks noChangeAspect="1"/>
          </p:cNvPicPr>
          <p:nvPr/>
        </p:nvPicPr>
        <p:blipFill>
          <a:blip r:embed="rId2"/>
          <a:srcRect l="20970" t="32461" r="20970" b="9375"/>
          <a:stretch>
            <a:fillRect/>
          </a:stretch>
        </p:blipFill>
        <p:spPr>
          <a:xfrm>
            <a:off x="-115094" y="-40879"/>
            <a:ext cx="24613940" cy="13848806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Line"/>
          <p:cNvSpPr/>
          <p:nvPr/>
        </p:nvSpPr>
        <p:spPr>
          <a:xfrm flipV="1">
            <a:off x="2219347" y="916700"/>
            <a:ext cx="2" cy="11882600"/>
          </a:xfrm>
          <a:prstGeom prst="line">
            <a:avLst/>
          </a:prstGeom>
          <a:ln w="6350">
            <a:solidFill>
              <a:srgbClr val="FCF9F1"/>
            </a:solidFill>
            <a:miter lim="400000"/>
          </a:ln>
        </p:spPr>
        <p:txBody>
          <a:bodyPr lIns="91436" tIns="91436" rIns="91436" bIns="91436"/>
          <a:lstStyle/>
          <a:p>
            <a:pPr defTabSz="2438336">
              <a:lnSpc>
                <a:spcPct val="130000"/>
              </a:lnSpc>
              <a:defRPr>
                <a:solidFill>
                  <a:srgbClr val="FAF8F1"/>
                </a:solidFill>
              </a:defRPr>
            </a:pPr>
            <a:endParaRPr sz="3000">
              <a:solidFill>
                <a:srgbClr val="FAF8F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1" name="PETRA…"/>
          <p:cNvSpPr txBox="1"/>
          <p:nvPr/>
        </p:nvSpPr>
        <p:spPr>
          <a:xfrm>
            <a:off x="640381" y="1133224"/>
            <a:ext cx="682879" cy="45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6">
              <a:lnSpc>
                <a:spcPct val="70000"/>
              </a:lnSpc>
              <a:defRPr sz="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FFFFFF"/>
                </a:solidFill>
                <a:latin typeface="Avenir Book"/>
                <a:sym typeface="Avenir Book"/>
              </a:rPr>
              <a:t>FURNO</a:t>
            </a:r>
          </a:p>
          <a:p>
            <a:pPr defTabSz="2438336">
              <a:lnSpc>
                <a:spcPct val="70000"/>
              </a:lnSpc>
              <a:defRPr sz="80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FFFFFF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FFFFFF"/>
              </a:solidFill>
              <a:latin typeface="Avenir Book"/>
              <a:sym typeface="Avenir Book"/>
            </a:endParaRPr>
          </a:p>
          <a:p>
            <a:pPr defTabSz="2438336">
              <a:lnSpc>
                <a:spcPct val="70000"/>
              </a:lnSpc>
              <a:defRPr sz="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FFFFFF"/>
                </a:solidFill>
                <a:latin typeface="Avenir Book"/>
                <a:sym typeface="Avenir Book"/>
              </a:rPr>
              <a:t>The Solution</a:t>
            </a:r>
          </a:p>
        </p:txBody>
      </p:sp>
      <p:sp>
        <p:nvSpPr>
          <p:cNvPr id="86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76153" y="12977288"/>
            <a:ext cx="307777" cy="3282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CF9F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pic>
        <p:nvPicPr>
          <p:cNvPr id="863" name="Screenshot 2023-04-29 at 21.41.44.png" descr="Screenshot 2023-04-29 at 21.41.44.png"/>
          <p:cNvPicPr>
            <a:picLocks noChangeAspect="1"/>
          </p:cNvPicPr>
          <p:nvPr/>
        </p:nvPicPr>
        <p:blipFill>
          <a:blip r:embed="rId3"/>
          <a:srcRect l="3430" t="3345" r="50242" b="53266"/>
          <a:stretch>
            <a:fillRect/>
          </a:stretch>
        </p:blipFill>
        <p:spPr>
          <a:xfrm>
            <a:off x="10357181" y="9231398"/>
            <a:ext cx="2103120" cy="931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810F39-B79A-9D45-BA72-4EE1AF839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40" y="5570604"/>
            <a:ext cx="7035800" cy="579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6877-ED96-2A33-603B-F70066545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942" y="5596004"/>
            <a:ext cx="2184400" cy="574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349043-AEE8-6695-9D3E-906BA8021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994" y="6275524"/>
            <a:ext cx="7035800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56FC25-E529-C6E8-E849-7862E6D4A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68406" y="5910450"/>
            <a:ext cx="49276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12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2_BasicWhite">
  <a:themeElements>
    <a:clrScheme name="21_BasicWhit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AF8F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5400" tIns="25400" rIns="25400" bIns="25400" numCol="1" spcCol="38100" rtlCol="0" anchor="ctr">
        <a:spAutoFit/>
      </a:bodyPr>
      <a:lstStyle>
        <a:defPPr marL="0" marR="0" indent="0" algn="l" defTabSz="1219168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5400" tIns="25400" rIns="25400" bIns="25400" numCol="1" spcCol="38100" rtlCol="0" anchor="ctr">
        <a:spAutoFit/>
      </a:bodyPr>
      <a:lstStyle>
        <a:defPPr marL="0" marR="0" indent="0" algn="l" defTabSz="1219168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Px Grotesk Light"/>
        <a:ea typeface="Px Grotesk Light"/>
        <a:cs typeface="Px Grotesk Light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5C3BD"/>
        </a:solidFill>
        <a:ln w="12700" cap="flat">
          <a:solidFill>
            <a:srgbClr val="1C333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04800" tIns="304800" rIns="304800" bIns="304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1C333A"/>
            </a:solidFill>
            <a:effectLst/>
            <a:uFillTx/>
            <a:latin typeface="+mn-lt"/>
            <a:ea typeface="+mn-ea"/>
            <a:cs typeface="+mn-cs"/>
            <a:sym typeface="Px Grotes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1C333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1C333A"/>
            </a:solidFill>
            <a:effectLst/>
            <a:uFillTx/>
            <a:latin typeface="+mn-lt"/>
            <a:ea typeface="+mn-ea"/>
            <a:cs typeface="+mn-cs"/>
            <a:sym typeface="Px Grotes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F6C4875A113149A92717F09E7C1DF2" ma:contentTypeVersion="17" ma:contentTypeDescription="Create a new document." ma:contentTypeScope="" ma:versionID="1fd6f27f338d953f13ab0426438c0b7c">
  <xsd:schema xmlns:xsd="http://www.w3.org/2001/XMLSchema" xmlns:xs="http://www.w3.org/2001/XMLSchema" xmlns:p="http://schemas.microsoft.com/office/2006/metadata/properties" xmlns:ns2="850e2d7b-693c-4540-a911-25adcbd65f24" xmlns:ns3="4a86562f-aa36-4133-b993-4f588eb65e1c" targetNamespace="http://schemas.microsoft.com/office/2006/metadata/properties" ma:root="true" ma:fieldsID="8ad71443ccba6fde5a99c4e7360b8532" ns2:_="" ns3:_="">
    <xsd:import namespace="850e2d7b-693c-4540-a911-25adcbd65f24"/>
    <xsd:import namespace="4a86562f-aa36-4133-b993-4f588eb65e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e2d7b-693c-4540-a911-25adcbd65f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3861162-3ace-47f9-b063-cd36ef989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562f-aa36-4133-b993-4f588eb65e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0e2d7b-693c-4540-a911-25adcbd65f24">
      <Terms xmlns="http://schemas.microsoft.com/office/infopath/2007/PartnerControls"/>
    </lcf76f155ced4ddcb4097134ff3c332f>
    <SharedWithUsers xmlns="4a86562f-aa36-4133-b993-4f588eb65e1c">
      <UserInfo>
        <DisplayName>Lab Rat</DisplayName>
        <AccountId>150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DDFDDA8-B367-42C2-8FFB-4DD63609D5AD}"/>
</file>

<file path=customXml/itemProps2.xml><?xml version="1.0" encoding="utf-8"?>
<ds:datastoreItem xmlns:ds="http://schemas.openxmlformats.org/officeDocument/2006/customXml" ds:itemID="{A4230009-7EAC-4DCE-A75C-0FAA77716F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768D35-FE5A-4FA2-8900-8DF5304FCA45}">
  <ds:schemaRefs>
    <ds:schemaRef ds:uri="http://purl.org/dc/terms/"/>
    <ds:schemaRef ds:uri="http://purl.org/dc/dcmitype/"/>
    <ds:schemaRef ds:uri="http://purl.org/dc/elements/1.1/"/>
    <ds:schemaRef ds:uri="http://schemas.microsoft.com/sharepoint/v3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999f3570-e741-4563-a76c-19370bc99d90"/>
    <ds:schemaRef ds:uri="http://schemas.openxmlformats.org/package/2006/metadata/core-properties"/>
    <ds:schemaRef ds:uri="a837095f-30a2-4b3d-b44d-7fb9415f447e"/>
    <ds:schemaRef ds:uri="http://schemas.microsoft.com/office/2006/metadata/properties"/>
    <ds:schemaRef ds:uri="850e2d7b-693c-4540-a911-25adcbd65f24"/>
    <ds:schemaRef ds:uri="4a86562f-aa36-4133-b993-4f588eb65e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1150</Words>
  <Application>Microsoft Office PowerPoint</Application>
  <PresentationFormat>Custom</PresentationFormat>
  <Paragraphs>345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Avenir Book</vt:lpstr>
      <vt:lpstr>Avenir Heavy</vt:lpstr>
      <vt:lpstr>Avenir Medium</vt:lpstr>
      <vt:lpstr>Calibri</vt:lpstr>
      <vt:lpstr>Helvetica</vt:lpstr>
      <vt:lpstr>Helvetica Neue</vt:lpstr>
      <vt:lpstr>Helvetica Neue Medium</vt:lpstr>
      <vt:lpstr>Px Grotesk Light</vt:lpstr>
      <vt:lpstr>Usual</vt:lpstr>
      <vt:lpstr>Wingdings</vt:lpstr>
      <vt:lpstr>22_BasicWhite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Furno Materials Inc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Automated, scalable and carbon neutral plants of the future.</dc:title>
  <dc:subject/>
  <dc:creator>Prasanth Alapati</dc:creator>
  <cp:keywords/>
  <dc:description/>
  <cp:lastModifiedBy>Brenda Haendler</cp:lastModifiedBy>
  <cp:revision>4</cp:revision>
  <dcterms:modified xsi:type="dcterms:W3CDTF">2024-03-19T18:50:57Z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414f515-c669-4812-852c-72268fedfb9f_Enabled">
    <vt:lpwstr>true</vt:lpwstr>
  </property>
  <property fmtid="{D5CDD505-2E9C-101B-9397-08002B2CF9AE}" pid="3" name="MSIP_Label_0414f515-c669-4812-852c-72268fedfb9f_SetDate">
    <vt:lpwstr>2023-02-15T17:53:55Z</vt:lpwstr>
  </property>
  <property fmtid="{D5CDD505-2E9C-101B-9397-08002B2CF9AE}" pid="4" name="MSIP_Label_0414f515-c669-4812-852c-72268fedfb9f_Method">
    <vt:lpwstr>Standard</vt:lpwstr>
  </property>
  <property fmtid="{D5CDD505-2E9C-101B-9397-08002B2CF9AE}" pid="5" name="MSIP_Label_0414f515-c669-4812-852c-72268fedfb9f_Name">
    <vt:lpwstr>General</vt:lpwstr>
  </property>
  <property fmtid="{D5CDD505-2E9C-101B-9397-08002B2CF9AE}" pid="6" name="MSIP_Label_0414f515-c669-4812-852c-72268fedfb9f_SiteId">
    <vt:lpwstr>3507759c-e2e6-4c6a-a439-ff05b0cf1dcc</vt:lpwstr>
  </property>
  <property fmtid="{D5CDD505-2E9C-101B-9397-08002B2CF9AE}" pid="7" name="MSIP_Label_0414f515-c669-4812-852c-72268fedfb9f_ActionId">
    <vt:lpwstr>be6438ba-9815-472d-b644-db210117033a</vt:lpwstr>
  </property>
  <property fmtid="{D5CDD505-2E9C-101B-9397-08002B2CF9AE}" pid="8" name="MSIP_Label_0414f515-c669-4812-852c-72268fedfb9f_ContentBits">
    <vt:lpwstr>0</vt:lpwstr>
  </property>
  <property fmtid="{D5CDD505-2E9C-101B-9397-08002B2CF9AE}" pid="9" name="Order">
    <vt:lpwstr>465300.000000000</vt:lpwstr>
  </property>
  <property fmtid="{D5CDD505-2E9C-101B-9397-08002B2CF9AE}" pid="10" name="ContentTypeId">
    <vt:lpwstr>0x010100D2F6C4875A113149A92717F09E7C1DF2</vt:lpwstr>
  </property>
  <property fmtid="{D5CDD505-2E9C-101B-9397-08002B2CF9AE}" pid="11" name="ComplianceAssetId">
    <vt:lpwstr/>
  </property>
  <property fmtid="{D5CDD505-2E9C-101B-9397-08002B2CF9AE}" pid="12" name="_activity">
    <vt:lpwstr>{"FileActivityType":"9","FileActivityTimeStamp":"2023-05-04T21:49:47.323Z","FileActivityUsersOnPage":[{"DisplayName":"Beck Goodloe","Id":"beck@furnomaterials.com"}],"FileActivityNavigationId":null}</vt:lpwstr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MediaServiceImageTags">
    <vt:lpwstr/>
  </property>
  <property fmtid="{D5CDD505-2E9C-101B-9397-08002B2CF9AE}" pid="16" name="MSIP_Label_49de48b6-d94a-42bd-85fa-0bec9d040ded_Enabled">
    <vt:lpwstr>true</vt:lpwstr>
  </property>
  <property fmtid="{D5CDD505-2E9C-101B-9397-08002B2CF9AE}" pid="17" name="MSIP_Label_49de48b6-d94a-42bd-85fa-0bec9d040ded_SetDate">
    <vt:lpwstr>2023-12-13T15:13:56Z</vt:lpwstr>
  </property>
  <property fmtid="{D5CDD505-2E9C-101B-9397-08002B2CF9AE}" pid="18" name="MSIP_Label_49de48b6-d94a-42bd-85fa-0bec9d040ded_Method">
    <vt:lpwstr>Standard</vt:lpwstr>
  </property>
  <property fmtid="{D5CDD505-2E9C-101B-9397-08002B2CF9AE}" pid="19" name="MSIP_Label_49de48b6-d94a-42bd-85fa-0bec9d040ded_Name">
    <vt:lpwstr>General</vt:lpwstr>
  </property>
  <property fmtid="{D5CDD505-2E9C-101B-9397-08002B2CF9AE}" pid="20" name="MSIP_Label_49de48b6-d94a-42bd-85fa-0bec9d040ded_SiteId">
    <vt:lpwstr>16940056-0374-41ee-918a-557632270fe9</vt:lpwstr>
  </property>
  <property fmtid="{D5CDD505-2E9C-101B-9397-08002B2CF9AE}" pid="21" name="MSIP_Label_49de48b6-d94a-42bd-85fa-0bec9d040ded_ActionId">
    <vt:lpwstr>42bc4a1d-fc30-4ab9-8f3b-6da5efa6dc89</vt:lpwstr>
  </property>
  <property fmtid="{D5CDD505-2E9C-101B-9397-08002B2CF9AE}" pid="22" name="MSIP_Label_49de48b6-d94a-42bd-85fa-0bec9d040ded_ContentBits">
    <vt:lpwstr>0</vt:lpwstr>
  </property>
</Properties>
</file>